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77" r:id="rId5"/>
    <p:sldId id="259" r:id="rId6"/>
    <p:sldId id="294" r:id="rId7"/>
    <p:sldId id="293" r:id="rId8"/>
    <p:sldId id="292" r:id="rId9"/>
    <p:sldId id="295" r:id="rId10"/>
    <p:sldId id="296" r:id="rId11"/>
    <p:sldId id="297" r:id="rId12"/>
    <p:sldId id="260" r:id="rId13"/>
    <p:sldId id="307" r:id="rId14"/>
    <p:sldId id="308" r:id="rId15"/>
    <p:sldId id="309" r:id="rId16"/>
    <p:sldId id="261" r:id="rId17"/>
    <p:sldId id="302" r:id="rId18"/>
    <p:sldId id="303" r:id="rId19"/>
    <p:sldId id="270" r:id="rId20"/>
    <p:sldId id="299" r:id="rId21"/>
    <p:sldId id="266" r:id="rId22"/>
    <p:sldId id="300" r:id="rId23"/>
    <p:sldId id="301" r:id="rId24"/>
    <p:sldId id="263" r:id="rId25"/>
    <p:sldId id="264" r:id="rId26"/>
    <p:sldId id="275" r:id="rId27"/>
    <p:sldId id="276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A55FFF-D05E-476F-9609-154DBFA2F6F6}" v="30" dt="2021-09-16T15:48:00.6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64D10-D995-47EA-A3C6-FC033434728C}" type="datetimeFigureOut">
              <a:rPr lang="en-GB" smtClean="0"/>
              <a:t>16/09/2021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7C33F-C0AC-4083-A6EB-086FBC04C5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952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E7C33F-C0AC-4083-A6EB-086FBC04C59A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6093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A5C0-432A-4AFB-9A3B-02239FC6771B}" type="datetimeFigureOut">
              <a:rPr lang="en-GB" smtClean="0"/>
              <a:t>16/09/2021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5FEB1-918F-4AD1-82F2-4279C90C3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147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A5C0-432A-4AFB-9A3B-02239FC6771B}" type="datetimeFigureOut">
              <a:rPr lang="en-GB" smtClean="0"/>
              <a:t>16/09/2021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5FEB1-918F-4AD1-82F2-4279C90C3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03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A5C0-432A-4AFB-9A3B-02239FC6771B}" type="datetimeFigureOut">
              <a:rPr lang="en-GB" smtClean="0"/>
              <a:t>16/09/2021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5FEB1-918F-4AD1-82F2-4279C90C3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478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A5C0-432A-4AFB-9A3B-02239FC6771B}" type="datetimeFigureOut">
              <a:rPr lang="en-GB" smtClean="0"/>
              <a:t>16/09/2021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5FEB1-918F-4AD1-82F2-4279C90C3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536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A5C0-432A-4AFB-9A3B-02239FC6771B}" type="datetimeFigureOut">
              <a:rPr lang="en-GB" smtClean="0"/>
              <a:t>16/09/2021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5FEB1-918F-4AD1-82F2-4279C90C3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032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A5C0-432A-4AFB-9A3B-02239FC6771B}" type="datetimeFigureOut">
              <a:rPr lang="en-GB" smtClean="0"/>
              <a:t>16/09/2021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5FEB1-918F-4AD1-82F2-4279C90C3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948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A5C0-432A-4AFB-9A3B-02239FC6771B}" type="datetimeFigureOut">
              <a:rPr lang="en-GB" smtClean="0"/>
              <a:t>16/09/2021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5FEB1-918F-4AD1-82F2-4279C90C3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590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A5C0-432A-4AFB-9A3B-02239FC6771B}" type="datetimeFigureOut">
              <a:rPr lang="en-GB" smtClean="0"/>
              <a:t>16/09/2021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5FEB1-918F-4AD1-82F2-4279C90C3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082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A5C0-432A-4AFB-9A3B-02239FC6771B}" type="datetimeFigureOut">
              <a:rPr lang="en-GB" smtClean="0"/>
              <a:t>16/09/2021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5FEB1-918F-4AD1-82F2-4279C90C3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266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A5C0-432A-4AFB-9A3B-02239FC6771B}" type="datetimeFigureOut">
              <a:rPr lang="en-GB" smtClean="0"/>
              <a:t>16/09/2021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5FEB1-918F-4AD1-82F2-4279C90C3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037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A5C0-432A-4AFB-9A3B-02239FC6771B}" type="datetimeFigureOut">
              <a:rPr lang="en-GB" smtClean="0"/>
              <a:t>16/09/2021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5FEB1-918F-4AD1-82F2-4279C90C3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935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CA5C0-432A-4AFB-9A3B-02239FC6771B}" type="datetimeFigureOut">
              <a:rPr lang="en-GB" smtClean="0"/>
              <a:t>16/09/2021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5FEB1-918F-4AD1-82F2-4279C90C3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263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Aldershot Football Fans Forum</a:t>
            </a:r>
            <a:br>
              <a:rPr lang="en-GB" dirty="0"/>
            </a:br>
            <a:r>
              <a:rPr lang="en-GB" dirty="0"/>
              <a:t>16</a:t>
            </a:r>
            <a:r>
              <a:rPr lang="en-GB" baseline="30000" dirty="0"/>
              <a:t>th</a:t>
            </a:r>
            <a:r>
              <a:rPr lang="en-GB" dirty="0"/>
              <a:t>  September 2021</a:t>
            </a:r>
            <a:br>
              <a:rPr lang="en-GB" dirty="0"/>
            </a:br>
            <a:endParaRPr lang="en-GB" dirty="0"/>
          </a:p>
        </p:txBody>
      </p:sp>
      <p:pic>
        <p:nvPicPr>
          <p:cNvPr id="4" name="Picture 3" descr="../Documents/National%20League%20badges%202017-18/ATFC%20badge%20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8" y="4941168"/>
            <a:ext cx="1600200" cy="16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575720" y="5589241"/>
            <a:ext cx="32403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Aldershot Town Football Club</a:t>
            </a:r>
          </a:p>
          <a:p>
            <a:endParaRPr lang="en-GB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www.theshots.co.uk</a:t>
            </a:r>
            <a:endParaRPr lang="en-GB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87912AA-16CE-4265-BB2D-5044E23A4E69}"/>
              </a:ext>
            </a:extLst>
          </p:cNvPr>
          <p:cNvGrpSpPr/>
          <p:nvPr/>
        </p:nvGrpSpPr>
        <p:grpSpPr>
          <a:xfrm>
            <a:off x="0" y="-5390"/>
            <a:ext cx="12192000" cy="6858000"/>
            <a:chOff x="0" y="-5390"/>
            <a:chExt cx="12192000" cy="6858000"/>
          </a:xfrm>
        </p:grpSpPr>
        <p:sp>
          <p:nvSpPr>
            <p:cNvPr id="18" name="Rectangle 1">
              <a:extLst>
                <a:ext uri="{FF2B5EF4-FFF2-40B4-BE49-F238E27FC236}">
                  <a16:creationId xmlns:a16="http://schemas.microsoft.com/office/drawing/2014/main" id="{D9B82FB5-55F0-4B24-BBA6-CA9A203BD873}"/>
                </a:ext>
              </a:extLst>
            </p:cNvPr>
            <p:cNvSpPr/>
            <p:nvPr/>
          </p:nvSpPr>
          <p:spPr>
            <a:xfrm>
              <a:off x="0" y="-5390"/>
              <a:ext cx="12192000" cy="6858000"/>
            </a:xfrm>
            <a:prstGeom prst="rect">
              <a:avLst/>
            </a:prstGeom>
            <a:ln w="76200">
              <a:solidFill>
                <a:srgbClr val="C00000"/>
              </a:solidFill>
              <a:miter/>
            </a:ln>
          </p:spPr>
          <p:txBody>
            <a:bodyPr lIns="45718" tIns="45718" rIns="45718" bIns="45718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9" name="Rectangle">
              <a:extLst>
                <a:ext uri="{FF2B5EF4-FFF2-40B4-BE49-F238E27FC236}">
                  <a16:creationId xmlns:a16="http://schemas.microsoft.com/office/drawing/2014/main" id="{5E4EAB6B-D00B-4A9D-AE57-05CFBA655F9C}"/>
                </a:ext>
              </a:extLst>
            </p:cNvPr>
            <p:cNvSpPr/>
            <p:nvPr/>
          </p:nvSpPr>
          <p:spPr>
            <a:xfrm>
              <a:off x="9228" y="5390"/>
              <a:ext cx="12173551" cy="1394435"/>
            </a:xfrm>
            <a:prstGeom prst="rect">
              <a:avLst/>
            </a:prstGeom>
            <a:solidFill>
              <a:srgbClr val="C00000"/>
            </a:solidFill>
            <a:ln w="12700" cap="flat">
              <a:noFill/>
              <a:miter lim="400000"/>
            </a:ln>
            <a:effectLst>
              <a:outerShdw blurRad="190500" dist="228600" dir="2700000" rotWithShape="0">
                <a:srgbClr val="000000">
                  <a:alpha val="3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pic>
          <p:nvPicPr>
            <p:cNvPr id="20" name="Picture 2" descr="Picture 2">
              <a:extLst>
                <a:ext uri="{FF2B5EF4-FFF2-40B4-BE49-F238E27FC236}">
                  <a16:creationId xmlns:a16="http://schemas.microsoft.com/office/drawing/2014/main" id="{8669B6D0-B405-4892-A14D-EEBAEFDBF7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-5390"/>
              <a:ext cx="1394400" cy="1394400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3119708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We have paid all our deferred Payments  HMRC</a:t>
            </a:r>
            <a:br>
              <a:rPr lang="en-GB" sz="3200" dirty="0"/>
            </a:br>
            <a:endParaRPr lang="en-GB" dirty="0"/>
          </a:p>
        </p:txBody>
      </p:sp>
      <p:pic>
        <p:nvPicPr>
          <p:cNvPr id="4" name="Picture 3" descr="../Documents/National%20League%20badges%202017-18/ATFC%20badge%20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8" y="4941168"/>
            <a:ext cx="1600200" cy="16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575720" y="5589241"/>
            <a:ext cx="32403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Aldershot Town Football Club</a:t>
            </a:r>
          </a:p>
          <a:p>
            <a:endParaRPr lang="en-GB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www.theshots.co.uk</a:t>
            </a:r>
            <a:endParaRPr lang="en-GB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9D8D6F3-E166-4DD1-903E-4EE9907E8407}"/>
              </a:ext>
            </a:extLst>
          </p:cNvPr>
          <p:cNvGrpSpPr/>
          <p:nvPr/>
        </p:nvGrpSpPr>
        <p:grpSpPr>
          <a:xfrm>
            <a:off x="0" y="-5390"/>
            <a:ext cx="12192000" cy="6858000"/>
            <a:chOff x="0" y="-5390"/>
            <a:chExt cx="12192000" cy="6858000"/>
          </a:xfrm>
        </p:grpSpPr>
        <p:sp>
          <p:nvSpPr>
            <p:cNvPr id="7" name="Rectangle 1">
              <a:extLst>
                <a:ext uri="{FF2B5EF4-FFF2-40B4-BE49-F238E27FC236}">
                  <a16:creationId xmlns:a16="http://schemas.microsoft.com/office/drawing/2014/main" id="{891D3C53-4159-4F00-AAF7-982503C2836F}"/>
                </a:ext>
              </a:extLst>
            </p:cNvPr>
            <p:cNvSpPr/>
            <p:nvPr/>
          </p:nvSpPr>
          <p:spPr>
            <a:xfrm>
              <a:off x="0" y="-5390"/>
              <a:ext cx="12192000" cy="6858000"/>
            </a:xfrm>
            <a:prstGeom prst="rect">
              <a:avLst/>
            </a:prstGeom>
            <a:ln w="76200">
              <a:solidFill>
                <a:srgbClr val="C00000"/>
              </a:solidFill>
              <a:miter/>
            </a:ln>
          </p:spPr>
          <p:txBody>
            <a:bodyPr lIns="45718" tIns="45718" rIns="45718" bIns="45718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" name="Rectangle">
              <a:extLst>
                <a:ext uri="{FF2B5EF4-FFF2-40B4-BE49-F238E27FC236}">
                  <a16:creationId xmlns:a16="http://schemas.microsoft.com/office/drawing/2014/main" id="{8398755B-DD1C-4F1D-A67C-3A88CEA93C4A}"/>
                </a:ext>
              </a:extLst>
            </p:cNvPr>
            <p:cNvSpPr/>
            <p:nvPr/>
          </p:nvSpPr>
          <p:spPr>
            <a:xfrm>
              <a:off x="9228" y="5390"/>
              <a:ext cx="12173551" cy="1394435"/>
            </a:xfrm>
            <a:prstGeom prst="rect">
              <a:avLst/>
            </a:prstGeom>
            <a:solidFill>
              <a:srgbClr val="C00000"/>
            </a:solidFill>
            <a:ln w="12700" cap="flat">
              <a:noFill/>
              <a:miter lim="400000"/>
            </a:ln>
            <a:effectLst>
              <a:outerShdw blurRad="190500" dist="228600" dir="2700000" rotWithShape="0">
                <a:srgbClr val="000000">
                  <a:alpha val="3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pic>
          <p:nvPicPr>
            <p:cNvPr id="9" name="Picture 2" descr="Picture 2">
              <a:extLst>
                <a:ext uri="{FF2B5EF4-FFF2-40B4-BE49-F238E27FC236}">
                  <a16:creationId xmlns:a16="http://schemas.microsoft.com/office/drawing/2014/main" id="{62D92FA9-FE03-4A9A-81F6-133D29B5B9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-5390"/>
              <a:ext cx="1394400" cy="1394400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1614095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996952"/>
            <a:ext cx="10363200" cy="1470025"/>
          </a:xfrm>
        </p:spPr>
        <p:txBody>
          <a:bodyPr>
            <a:normAutofit fontScale="90000"/>
          </a:bodyPr>
          <a:lstStyle/>
          <a:p>
            <a:r>
              <a:rPr lang="en-GB" sz="3200" dirty="0"/>
              <a:t>Development</a:t>
            </a:r>
            <a:br>
              <a:rPr lang="en-GB" sz="3200" dirty="0"/>
            </a:br>
            <a:r>
              <a:rPr lang="en-GB" sz="3200" dirty="0"/>
              <a:t>Lease (RBC)</a:t>
            </a:r>
            <a:br>
              <a:rPr lang="en-GB" sz="3200" dirty="0"/>
            </a:br>
            <a:r>
              <a:rPr lang="en-GB" sz="3200" dirty="0"/>
              <a:t>Residential</a:t>
            </a:r>
            <a:br>
              <a:rPr lang="en-GB" sz="3200" dirty="0"/>
            </a:br>
            <a:r>
              <a:rPr lang="en-GB" sz="3200" dirty="0"/>
              <a:t>Access</a:t>
            </a:r>
            <a:br>
              <a:rPr lang="en-GB" sz="3200" dirty="0"/>
            </a:br>
            <a:r>
              <a:rPr lang="en-GB" sz="3200" dirty="0" err="1"/>
              <a:t>Bourley</a:t>
            </a:r>
            <a:r>
              <a:rPr lang="en-GB" sz="3200" dirty="0"/>
              <a:t> Road</a:t>
            </a:r>
            <a:br>
              <a:rPr lang="en-GB" sz="3200" dirty="0"/>
            </a:br>
            <a:r>
              <a:rPr lang="en-GB" sz="3200" dirty="0"/>
              <a:t>stadium Development </a:t>
            </a:r>
            <a:br>
              <a:rPr lang="en-GB" sz="3200" dirty="0"/>
            </a:br>
            <a:r>
              <a:rPr lang="en-GB" sz="3200" dirty="0"/>
              <a:t>Gordons School </a:t>
            </a:r>
            <a:br>
              <a:rPr lang="en-GB" sz="3200" dirty="0"/>
            </a:br>
            <a:br>
              <a:rPr lang="en-GB" sz="3200" dirty="0"/>
            </a:br>
            <a:r>
              <a:rPr lang="en-GB" sz="3200" dirty="0"/>
              <a:t> </a:t>
            </a:r>
            <a:br>
              <a:rPr lang="en-GB" sz="3200" dirty="0"/>
            </a:br>
            <a:endParaRPr lang="en-GB" dirty="0"/>
          </a:p>
        </p:txBody>
      </p:sp>
      <p:pic>
        <p:nvPicPr>
          <p:cNvPr id="4" name="Picture 3" descr="../Documents/National%20League%20badges%202017-18/ATFC%20badge%20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8" y="4941168"/>
            <a:ext cx="1600200" cy="16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575720" y="5589241"/>
            <a:ext cx="32403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Aldershot Town Football Club</a:t>
            </a:r>
          </a:p>
          <a:p>
            <a:endParaRPr lang="en-GB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www.theshots.co.uk</a:t>
            </a:r>
            <a:endParaRPr lang="en-GB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C318B38-7464-43C9-91E9-1ECE9FD11E10}"/>
              </a:ext>
            </a:extLst>
          </p:cNvPr>
          <p:cNvGrpSpPr/>
          <p:nvPr/>
        </p:nvGrpSpPr>
        <p:grpSpPr>
          <a:xfrm>
            <a:off x="0" y="-5390"/>
            <a:ext cx="12192000" cy="6858000"/>
            <a:chOff x="0" y="-5390"/>
            <a:chExt cx="12192000" cy="6858000"/>
          </a:xfrm>
        </p:grpSpPr>
        <p:sp>
          <p:nvSpPr>
            <p:cNvPr id="11" name="Rectangle 1">
              <a:extLst>
                <a:ext uri="{FF2B5EF4-FFF2-40B4-BE49-F238E27FC236}">
                  <a16:creationId xmlns:a16="http://schemas.microsoft.com/office/drawing/2014/main" id="{F1337F63-3B45-4CA6-AC21-BECEF3A2FB54}"/>
                </a:ext>
              </a:extLst>
            </p:cNvPr>
            <p:cNvSpPr/>
            <p:nvPr/>
          </p:nvSpPr>
          <p:spPr>
            <a:xfrm>
              <a:off x="0" y="-5390"/>
              <a:ext cx="12192000" cy="6858000"/>
            </a:xfrm>
            <a:prstGeom prst="rect">
              <a:avLst/>
            </a:prstGeom>
            <a:ln w="76200">
              <a:solidFill>
                <a:srgbClr val="C00000"/>
              </a:solidFill>
              <a:miter/>
            </a:ln>
          </p:spPr>
          <p:txBody>
            <a:bodyPr lIns="45718" tIns="45718" rIns="45718" bIns="45718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" name="Rectangle">
              <a:extLst>
                <a:ext uri="{FF2B5EF4-FFF2-40B4-BE49-F238E27FC236}">
                  <a16:creationId xmlns:a16="http://schemas.microsoft.com/office/drawing/2014/main" id="{B13ACC46-64CD-46FD-97EE-83B8F3D079BF}"/>
                </a:ext>
              </a:extLst>
            </p:cNvPr>
            <p:cNvSpPr/>
            <p:nvPr/>
          </p:nvSpPr>
          <p:spPr>
            <a:xfrm>
              <a:off x="9228" y="5390"/>
              <a:ext cx="12173551" cy="1394435"/>
            </a:xfrm>
            <a:prstGeom prst="rect">
              <a:avLst/>
            </a:prstGeom>
            <a:solidFill>
              <a:srgbClr val="C00000"/>
            </a:solidFill>
            <a:ln w="12700" cap="flat">
              <a:noFill/>
              <a:miter lim="400000"/>
            </a:ln>
            <a:effectLst>
              <a:outerShdw blurRad="190500" dist="228600" dir="2700000" rotWithShape="0">
                <a:srgbClr val="000000">
                  <a:alpha val="3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pic>
          <p:nvPicPr>
            <p:cNvPr id="13" name="Picture 2" descr="Picture 2">
              <a:extLst>
                <a:ext uri="{FF2B5EF4-FFF2-40B4-BE49-F238E27FC236}">
                  <a16:creationId xmlns:a16="http://schemas.microsoft.com/office/drawing/2014/main" id="{1CE55022-7D3D-44C2-99CC-51393A71E98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-5390"/>
              <a:ext cx="1394400" cy="1394400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1380161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Academy</a:t>
            </a:r>
            <a:br>
              <a:rPr lang="en-GB" dirty="0"/>
            </a:br>
            <a:r>
              <a:rPr lang="en-GB" dirty="0"/>
              <a:t>Waleed Khan Director </a:t>
            </a:r>
          </a:p>
        </p:txBody>
      </p:sp>
      <p:pic>
        <p:nvPicPr>
          <p:cNvPr id="4" name="Picture 3" descr="../Documents/National%20League%20badges%202017-18/ATFC%20badge%20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8" y="4941168"/>
            <a:ext cx="1600200" cy="16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575720" y="5589241"/>
            <a:ext cx="32403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Aldershot Town Football Club</a:t>
            </a:r>
          </a:p>
          <a:p>
            <a:endParaRPr lang="en-GB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www.theshots.co.uk</a:t>
            </a:r>
            <a:endParaRPr lang="en-GB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08B201C-A091-46EF-BF61-B623DF92EA23}"/>
              </a:ext>
            </a:extLst>
          </p:cNvPr>
          <p:cNvGrpSpPr/>
          <p:nvPr/>
        </p:nvGrpSpPr>
        <p:grpSpPr>
          <a:xfrm>
            <a:off x="0" y="-5390"/>
            <a:ext cx="12192000" cy="6858000"/>
            <a:chOff x="0" y="-5390"/>
            <a:chExt cx="12192000" cy="6858000"/>
          </a:xfrm>
        </p:grpSpPr>
        <p:sp>
          <p:nvSpPr>
            <p:cNvPr id="7" name="Rectangle 1">
              <a:extLst>
                <a:ext uri="{FF2B5EF4-FFF2-40B4-BE49-F238E27FC236}">
                  <a16:creationId xmlns:a16="http://schemas.microsoft.com/office/drawing/2014/main" id="{C909FE55-6119-4278-BC81-9E6A3D6C5384}"/>
                </a:ext>
              </a:extLst>
            </p:cNvPr>
            <p:cNvSpPr/>
            <p:nvPr/>
          </p:nvSpPr>
          <p:spPr>
            <a:xfrm>
              <a:off x="0" y="-5390"/>
              <a:ext cx="12192000" cy="6858000"/>
            </a:xfrm>
            <a:prstGeom prst="rect">
              <a:avLst/>
            </a:prstGeom>
            <a:ln w="76200">
              <a:solidFill>
                <a:srgbClr val="C00000"/>
              </a:solidFill>
              <a:miter/>
            </a:ln>
          </p:spPr>
          <p:txBody>
            <a:bodyPr lIns="45718" tIns="45718" rIns="45718" bIns="45718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" name="Rectangle">
              <a:extLst>
                <a:ext uri="{FF2B5EF4-FFF2-40B4-BE49-F238E27FC236}">
                  <a16:creationId xmlns:a16="http://schemas.microsoft.com/office/drawing/2014/main" id="{03D81F6B-394E-424C-894A-35F60F34827E}"/>
                </a:ext>
              </a:extLst>
            </p:cNvPr>
            <p:cNvSpPr/>
            <p:nvPr/>
          </p:nvSpPr>
          <p:spPr>
            <a:xfrm>
              <a:off x="9228" y="5390"/>
              <a:ext cx="12173551" cy="1394435"/>
            </a:xfrm>
            <a:prstGeom prst="rect">
              <a:avLst/>
            </a:prstGeom>
            <a:solidFill>
              <a:srgbClr val="C00000"/>
            </a:solidFill>
            <a:ln w="12700" cap="flat">
              <a:noFill/>
              <a:miter lim="400000"/>
            </a:ln>
            <a:effectLst>
              <a:outerShdw blurRad="190500" dist="228600" dir="2700000" rotWithShape="0">
                <a:srgbClr val="000000">
                  <a:alpha val="3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pic>
          <p:nvPicPr>
            <p:cNvPr id="9" name="Picture 2" descr="Picture 2">
              <a:extLst>
                <a:ext uri="{FF2B5EF4-FFF2-40B4-BE49-F238E27FC236}">
                  <a16:creationId xmlns:a16="http://schemas.microsoft.com/office/drawing/2014/main" id="{F5BA1B54-3001-41E8-B04C-9DBF5B99A1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-5390"/>
              <a:ext cx="1394400" cy="1394400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3232325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5">
            <a:extLst>
              <a:ext uri="{FF2B5EF4-FFF2-40B4-BE49-F238E27FC236}">
                <a16:creationId xmlns:a16="http://schemas.microsoft.com/office/drawing/2014/main" id="{9D2DDFB0-10A9-4EC7-B3F4-7BD5ADFF0834}"/>
              </a:ext>
            </a:extLst>
          </p:cNvPr>
          <p:cNvSpPr txBox="1"/>
          <p:nvPr/>
        </p:nvSpPr>
        <p:spPr>
          <a:xfrm>
            <a:off x="47836" y="1379297"/>
            <a:ext cx="12201525" cy="5430675"/>
          </a:xfrm>
          <a:custGeom>
            <a:avLst/>
            <a:gdLst>
              <a:gd name="connsiteX0" fmla="*/ 0 w 12192000"/>
              <a:gd name="connsiteY0" fmla="*/ 0 h 4678200"/>
              <a:gd name="connsiteX1" fmla="*/ 12192000 w 12192000"/>
              <a:gd name="connsiteY1" fmla="*/ 0 h 4678200"/>
              <a:gd name="connsiteX2" fmla="*/ 12192000 w 12192000"/>
              <a:gd name="connsiteY2" fmla="*/ 4678200 h 4678200"/>
              <a:gd name="connsiteX3" fmla="*/ 0 w 12192000"/>
              <a:gd name="connsiteY3" fmla="*/ 4678200 h 4678200"/>
              <a:gd name="connsiteX4" fmla="*/ 0 w 12192000"/>
              <a:gd name="connsiteY4" fmla="*/ 0 h 4678200"/>
              <a:gd name="connsiteX0" fmla="*/ 0 w 12192000"/>
              <a:gd name="connsiteY0" fmla="*/ 0 h 5430675"/>
              <a:gd name="connsiteX1" fmla="*/ 12192000 w 12192000"/>
              <a:gd name="connsiteY1" fmla="*/ 0 h 5430675"/>
              <a:gd name="connsiteX2" fmla="*/ 12192000 w 12192000"/>
              <a:gd name="connsiteY2" fmla="*/ 4678200 h 5430675"/>
              <a:gd name="connsiteX3" fmla="*/ 0 w 12192000"/>
              <a:gd name="connsiteY3" fmla="*/ 5430675 h 5430675"/>
              <a:gd name="connsiteX4" fmla="*/ 0 w 12192000"/>
              <a:gd name="connsiteY4" fmla="*/ 0 h 5430675"/>
              <a:gd name="connsiteX0" fmla="*/ 0 w 12201525"/>
              <a:gd name="connsiteY0" fmla="*/ 0 h 5430675"/>
              <a:gd name="connsiteX1" fmla="*/ 12192000 w 12201525"/>
              <a:gd name="connsiteY1" fmla="*/ 0 h 5430675"/>
              <a:gd name="connsiteX2" fmla="*/ 12201525 w 12201525"/>
              <a:gd name="connsiteY2" fmla="*/ 5430675 h 5430675"/>
              <a:gd name="connsiteX3" fmla="*/ 0 w 12201525"/>
              <a:gd name="connsiteY3" fmla="*/ 5430675 h 5430675"/>
              <a:gd name="connsiteX4" fmla="*/ 0 w 12201525"/>
              <a:gd name="connsiteY4" fmla="*/ 0 h 5430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01525" h="5430675">
                <a:moveTo>
                  <a:pt x="0" y="0"/>
                </a:moveTo>
                <a:lnTo>
                  <a:pt x="12192000" y="0"/>
                </a:lnTo>
                <a:lnTo>
                  <a:pt x="12201525" y="5430675"/>
                </a:lnTo>
                <a:lnTo>
                  <a:pt x="0" y="5430675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342900" indent="-342900">
              <a:buFont typeface="Wingdings" panose="05000000000000000000" pitchFamily="2" charset="2"/>
              <a:buChar char="Ø"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2000" dirty="0"/>
              <a:t>Extremely challenging for everyone.</a:t>
            </a:r>
          </a:p>
          <a:p>
            <a:pPr marL="342900" indent="-342900">
              <a:buFont typeface="Wingdings" panose="05000000000000000000" pitchFamily="2" charset="2"/>
              <a:buChar char="Ø"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2000" dirty="0"/>
              <a:t>However we managed to keep all but 2 /3 boys across all age groups</a:t>
            </a:r>
          </a:p>
          <a:p>
            <a:pPr marL="342900" indent="-342900">
              <a:buFont typeface="Wingdings" panose="05000000000000000000" pitchFamily="2" charset="2"/>
              <a:buChar char="Ø"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2000" dirty="0"/>
              <a:t>Huge testimony to our Coaches led by Ross McNeilly to keep boys &amp; staff motivated…online</a:t>
            </a:r>
          </a:p>
          <a:p>
            <a:pPr marL="342900" indent="-342900">
              <a:buFont typeface="Wingdings" panose="05000000000000000000" pitchFamily="2" charset="2"/>
              <a:buChar char="Ø"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2000" dirty="0"/>
              <a:t>Online educations and coaching drills saved the day</a:t>
            </a:r>
          </a:p>
          <a:p>
            <a:pPr marL="342900" indent="-342900">
              <a:buFont typeface="Wingdings" panose="05000000000000000000" pitchFamily="2" charset="2"/>
              <a:buChar char="Ø"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2000" dirty="0"/>
              <a:t>Commitment, dedication and character…all traits I’d expect to see.</a:t>
            </a:r>
          </a:p>
          <a:p>
            <a:pPr marL="342900" indent="-342900">
              <a:buFont typeface="Wingdings" panose="05000000000000000000" pitchFamily="2" charset="2"/>
              <a:buChar char="Ø"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U23’s finalists and the U18’s as Champions in respective cup competitions. </a:t>
            </a:r>
          </a:p>
          <a:p>
            <a:pPr marL="342900" indent="-342900">
              <a:buFont typeface="Wingdings" panose="05000000000000000000" pitchFamily="2" charset="2"/>
              <a:buChar char="Ø"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Reece Wylie got his U18’s England School Boys cap</a:t>
            </a:r>
          </a:p>
          <a:p>
            <a:pPr marL="342900" indent="-342900">
              <a:buFont typeface="Wingdings" panose="05000000000000000000" pitchFamily="2" charset="2"/>
              <a:buChar char="Ø"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boys made NL debuts coming through our Pathway System &amp; getting professional contracts</a:t>
            </a:r>
          </a:p>
          <a:p>
            <a:pPr marL="342900" indent="-342900">
              <a:buFont typeface="Wingdings" panose="05000000000000000000" pitchFamily="2" charset="2"/>
              <a:buChar char="Ø"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boy making it to an EFL League 1 Club. </a:t>
            </a:r>
          </a:p>
          <a:p>
            <a:pPr marL="342900" indent="-342900">
              <a:buFont typeface="Wingdings" panose="05000000000000000000" pitchFamily="2" charset="2"/>
              <a:buChar char="Ø"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boys going to university</a:t>
            </a:r>
          </a:p>
          <a:p>
            <a:pPr marL="342900" indent="-342900">
              <a:buFont typeface="Wingdings" panose="05000000000000000000" pitchFamily="2" charset="2"/>
              <a:buChar char="Ø"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boys getting US Football / Sports Scholarships</a:t>
            </a:r>
          </a:p>
          <a:p>
            <a:pPr marL="342900" indent="-342900">
              <a:buFont typeface="Wingdings" panose="05000000000000000000" pitchFamily="2" charset="2"/>
              <a:buChar char="Ø"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Community engagement with Tesco to provide food to c.100 children &amp; 22 Xmas family hampers…very humbling.</a:t>
            </a:r>
          </a:p>
          <a:p>
            <a:pPr marL="342900" indent="-342900">
              <a:buFont typeface="Wingdings" panose="05000000000000000000" pitchFamily="2" charset="2"/>
              <a:buChar char="Ø"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Sold out holiday camps during Summer Holidays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9E02801-844B-4F88-9910-485F227A5DEE}"/>
              </a:ext>
            </a:extLst>
          </p:cNvPr>
          <p:cNvSpPr/>
          <p:nvPr/>
        </p:nvSpPr>
        <p:spPr>
          <a:xfrm>
            <a:off x="47836" y="-15103"/>
            <a:ext cx="12192000" cy="6858000"/>
          </a:xfrm>
          <a:prstGeom prst="rect">
            <a:avLst/>
          </a:prstGeom>
          <a:ln w="76200">
            <a:solidFill>
              <a:srgbClr val="C00000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5" name="Rectangle 6">
            <a:extLst>
              <a:ext uri="{FF2B5EF4-FFF2-40B4-BE49-F238E27FC236}">
                <a16:creationId xmlns:a16="http://schemas.microsoft.com/office/drawing/2014/main" id="{7789AB5E-7E28-405E-9555-85A9BE6DD7BD}"/>
              </a:ext>
            </a:extLst>
          </p:cNvPr>
          <p:cNvGrpSpPr/>
          <p:nvPr/>
        </p:nvGrpSpPr>
        <p:grpSpPr>
          <a:xfrm>
            <a:off x="0" y="-15103"/>
            <a:ext cx="12192000" cy="1394435"/>
            <a:chOff x="0" y="-9"/>
            <a:chExt cx="12192000" cy="1394434"/>
          </a:xfrm>
        </p:grpSpPr>
        <p:sp>
          <p:nvSpPr>
            <p:cNvPr id="6" name="Rectangle">
              <a:extLst>
                <a:ext uri="{FF2B5EF4-FFF2-40B4-BE49-F238E27FC236}">
                  <a16:creationId xmlns:a16="http://schemas.microsoft.com/office/drawing/2014/main" id="{3B2F3392-C693-4C36-99A2-D7E573F1CF4D}"/>
                </a:ext>
              </a:extLst>
            </p:cNvPr>
            <p:cNvSpPr/>
            <p:nvPr/>
          </p:nvSpPr>
          <p:spPr>
            <a:xfrm>
              <a:off x="0" y="-9"/>
              <a:ext cx="12192000" cy="1394434"/>
            </a:xfrm>
            <a:prstGeom prst="rect">
              <a:avLst/>
            </a:prstGeom>
            <a:solidFill>
              <a:srgbClr val="C00000"/>
            </a:solidFill>
            <a:ln w="12700" cap="flat">
              <a:noFill/>
              <a:miter lim="400000"/>
            </a:ln>
            <a:effectLst>
              <a:outerShdw blurRad="190500" dist="228600" dir="2700000" rotWithShape="0">
                <a:srgbClr val="000000">
                  <a:alpha val="3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" name="Success Stories">
              <a:extLst>
                <a:ext uri="{FF2B5EF4-FFF2-40B4-BE49-F238E27FC236}">
                  <a16:creationId xmlns:a16="http://schemas.microsoft.com/office/drawing/2014/main" id="{BBFF641F-FEB5-422C-8AD5-3B5AF112AB20}"/>
                </a:ext>
              </a:extLst>
            </p:cNvPr>
            <p:cNvSpPr txBox="1"/>
            <p:nvPr/>
          </p:nvSpPr>
          <p:spPr>
            <a:xfrm>
              <a:off x="5519936" y="404822"/>
              <a:ext cx="6672064" cy="5847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r">
                <a:defRPr sz="32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r>
                <a:rPr lang="en-GB" dirty="0"/>
                <a:t>2020/21 Academy Summary</a:t>
              </a:r>
              <a:endParaRPr dirty="0"/>
            </a:p>
          </p:txBody>
        </p:sp>
      </p:grpSp>
      <p:pic>
        <p:nvPicPr>
          <p:cNvPr id="9" name="Picture 2" descr="Picture 2">
            <a:extLst>
              <a:ext uri="{FF2B5EF4-FFF2-40B4-BE49-F238E27FC236}">
                <a16:creationId xmlns:a16="http://schemas.microsoft.com/office/drawing/2014/main" id="{EEFAF3A9-8CE8-4181-A3C3-04C10AF52FA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2035" y="-15103"/>
            <a:ext cx="1394400" cy="1394400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Rectangle 1">
            <a:extLst>
              <a:ext uri="{FF2B5EF4-FFF2-40B4-BE49-F238E27FC236}">
                <a16:creationId xmlns:a16="http://schemas.microsoft.com/office/drawing/2014/main" id="{36BE7E06-B74F-43F3-9EB5-7D50672AA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722588"/>
            <a:ext cx="12192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GB" sz="2400" dirty="0">
              <a:solidFill>
                <a:srgbClr val="FFFFFF"/>
              </a:solidFill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078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5">
            <a:extLst>
              <a:ext uri="{FF2B5EF4-FFF2-40B4-BE49-F238E27FC236}">
                <a16:creationId xmlns:a16="http://schemas.microsoft.com/office/drawing/2014/main" id="{C4E732B4-8891-4A4D-B7C8-4E3C1545C937}"/>
              </a:ext>
            </a:extLst>
          </p:cNvPr>
          <p:cNvSpPr txBox="1"/>
          <p:nvPr/>
        </p:nvSpPr>
        <p:spPr>
          <a:xfrm>
            <a:off x="0" y="1384484"/>
            <a:ext cx="12182772" cy="5488993"/>
          </a:xfrm>
          <a:custGeom>
            <a:avLst/>
            <a:gdLst>
              <a:gd name="connsiteX0" fmla="*/ 0 w 12144672"/>
              <a:gd name="connsiteY0" fmla="*/ 0 h 5601529"/>
              <a:gd name="connsiteX1" fmla="*/ 12144672 w 12144672"/>
              <a:gd name="connsiteY1" fmla="*/ 0 h 5601529"/>
              <a:gd name="connsiteX2" fmla="*/ 12144672 w 12144672"/>
              <a:gd name="connsiteY2" fmla="*/ 5601529 h 5601529"/>
              <a:gd name="connsiteX3" fmla="*/ 0 w 12144672"/>
              <a:gd name="connsiteY3" fmla="*/ 5601529 h 5601529"/>
              <a:gd name="connsiteX4" fmla="*/ 0 w 12144672"/>
              <a:gd name="connsiteY4" fmla="*/ 0 h 5601529"/>
              <a:gd name="connsiteX0" fmla="*/ 0 w 12144672"/>
              <a:gd name="connsiteY0" fmla="*/ 0 h 5601529"/>
              <a:gd name="connsiteX1" fmla="*/ 12144672 w 12144672"/>
              <a:gd name="connsiteY1" fmla="*/ 0 h 5601529"/>
              <a:gd name="connsiteX2" fmla="*/ 10611147 w 12144672"/>
              <a:gd name="connsiteY2" fmla="*/ 4944304 h 5601529"/>
              <a:gd name="connsiteX3" fmla="*/ 0 w 12144672"/>
              <a:gd name="connsiteY3" fmla="*/ 5601529 h 5601529"/>
              <a:gd name="connsiteX4" fmla="*/ 0 w 12144672"/>
              <a:gd name="connsiteY4" fmla="*/ 0 h 5601529"/>
              <a:gd name="connsiteX0" fmla="*/ 0 w 12182772"/>
              <a:gd name="connsiteY0" fmla="*/ 0 h 5601529"/>
              <a:gd name="connsiteX1" fmla="*/ 12144672 w 12182772"/>
              <a:gd name="connsiteY1" fmla="*/ 0 h 5601529"/>
              <a:gd name="connsiteX2" fmla="*/ 12182772 w 12182772"/>
              <a:gd name="connsiteY2" fmla="*/ 5420554 h 5601529"/>
              <a:gd name="connsiteX3" fmla="*/ 0 w 12182772"/>
              <a:gd name="connsiteY3" fmla="*/ 5601529 h 5601529"/>
              <a:gd name="connsiteX4" fmla="*/ 0 w 12182772"/>
              <a:gd name="connsiteY4" fmla="*/ 0 h 5601529"/>
              <a:gd name="connsiteX0" fmla="*/ 0 w 12182772"/>
              <a:gd name="connsiteY0" fmla="*/ 0 h 5430079"/>
              <a:gd name="connsiteX1" fmla="*/ 12144672 w 12182772"/>
              <a:gd name="connsiteY1" fmla="*/ 0 h 5430079"/>
              <a:gd name="connsiteX2" fmla="*/ 12182772 w 12182772"/>
              <a:gd name="connsiteY2" fmla="*/ 5420554 h 5430079"/>
              <a:gd name="connsiteX3" fmla="*/ 0 w 12182772"/>
              <a:gd name="connsiteY3" fmla="*/ 5430079 h 5430079"/>
              <a:gd name="connsiteX4" fmla="*/ 0 w 12182772"/>
              <a:gd name="connsiteY4" fmla="*/ 0 h 5430079"/>
              <a:gd name="connsiteX0" fmla="*/ 0 w 12182772"/>
              <a:gd name="connsiteY0" fmla="*/ 0 h 5477704"/>
              <a:gd name="connsiteX1" fmla="*/ 12144672 w 12182772"/>
              <a:gd name="connsiteY1" fmla="*/ 0 h 5477704"/>
              <a:gd name="connsiteX2" fmla="*/ 12182772 w 12182772"/>
              <a:gd name="connsiteY2" fmla="*/ 5420554 h 5477704"/>
              <a:gd name="connsiteX3" fmla="*/ 9525 w 12182772"/>
              <a:gd name="connsiteY3" fmla="*/ 5477704 h 5477704"/>
              <a:gd name="connsiteX4" fmla="*/ 0 w 12182772"/>
              <a:gd name="connsiteY4" fmla="*/ 0 h 5477704"/>
              <a:gd name="connsiteX0" fmla="*/ 0 w 12182772"/>
              <a:gd name="connsiteY0" fmla="*/ 11289 h 5488993"/>
              <a:gd name="connsiteX1" fmla="*/ 12178538 w 12182772"/>
              <a:gd name="connsiteY1" fmla="*/ 0 h 5488993"/>
              <a:gd name="connsiteX2" fmla="*/ 12182772 w 12182772"/>
              <a:gd name="connsiteY2" fmla="*/ 5431843 h 5488993"/>
              <a:gd name="connsiteX3" fmla="*/ 9525 w 12182772"/>
              <a:gd name="connsiteY3" fmla="*/ 5488993 h 5488993"/>
              <a:gd name="connsiteX4" fmla="*/ 0 w 12182772"/>
              <a:gd name="connsiteY4" fmla="*/ 11289 h 5488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82772" h="5488993">
                <a:moveTo>
                  <a:pt x="0" y="11289"/>
                </a:moveTo>
                <a:lnTo>
                  <a:pt x="12178538" y="0"/>
                </a:lnTo>
                <a:cubicBezTo>
                  <a:pt x="12179949" y="1810614"/>
                  <a:pt x="12181361" y="3621229"/>
                  <a:pt x="12182772" y="5431843"/>
                </a:cubicBezTo>
                <a:lnTo>
                  <a:pt x="9525" y="5488993"/>
                </a:lnTo>
                <a:lnTo>
                  <a:pt x="0" y="11289"/>
                </a:lnTo>
                <a:close/>
              </a:path>
            </a:pathLst>
          </a:custGeom>
          <a:solidFill>
            <a:srgbClr val="00206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342900" indent="-342900">
              <a:buSzPct val="100000"/>
              <a:buFont typeface="Wingdings" panose="05000000000000000000" pitchFamily="2" charset="2"/>
              <a:buChar char="Ø"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2000" dirty="0">
                <a:solidFill>
                  <a:schemeClr val="bg1"/>
                </a:solidFill>
              </a:rPr>
              <a:t>Successful 2021/22 Talent recruitment campaign across all age groups</a:t>
            </a:r>
          </a:p>
          <a:p>
            <a:pPr marL="342900" indent="-342900">
              <a:buSzPct val="100000"/>
              <a:buFont typeface="Wingdings" panose="05000000000000000000" pitchFamily="2" charset="2"/>
              <a:buChar char="Ø"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2000" dirty="0">
                <a:solidFill>
                  <a:schemeClr val="bg1"/>
                </a:solidFill>
              </a:rPr>
              <a:t>Education Programme enhanced with additional PT course for Yr. 3 students</a:t>
            </a:r>
          </a:p>
          <a:p>
            <a:pPr marL="342900" indent="-342900">
              <a:buSzPct val="100000"/>
              <a:buFont typeface="Wingdings" panose="05000000000000000000" pitchFamily="2" charset="2"/>
              <a:buChar char="Ø"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2000" dirty="0">
                <a:solidFill>
                  <a:schemeClr val="bg1"/>
                </a:solidFill>
              </a:rPr>
              <a:t>Profile of Academy attracting players from other ELF Clubs </a:t>
            </a:r>
          </a:p>
          <a:p>
            <a:pPr marL="342900" indent="-342900">
              <a:buSzPct val="100000"/>
              <a:buFont typeface="Wingdings" panose="05000000000000000000" pitchFamily="2" charset="2"/>
              <a:buChar char="Ø"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2000" dirty="0">
                <a:solidFill>
                  <a:schemeClr val="bg1"/>
                </a:solidFill>
              </a:rPr>
              <a:t>PL &amp; EFL Clubs asking to play against us to benchmark their players…we must be doing something right</a:t>
            </a:r>
          </a:p>
          <a:p>
            <a:pPr marL="342900" indent="-342900">
              <a:buSzPct val="100000"/>
              <a:buFont typeface="Wingdings" panose="05000000000000000000" pitchFamily="2" charset="2"/>
              <a:buChar char="Ø"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2000" dirty="0">
                <a:solidFill>
                  <a:schemeClr val="bg1"/>
                </a:solidFill>
              </a:rPr>
              <a:t>Sept 6</a:t>
            </a:r>
            <a:r>
              <a:rPr lang="en-GB" sz="2000" baseline="30000" dirty="0">
                <a:solidFill>
                  <a:schemeClr val="bg1"/>
                </a:solidFill>
              </a:rPr>
              <a:t>th</a:t>
            </a:r>
            <a:r>
              <a:rPr lang="en-GB" sz="2000" dirty="0">
                <a:solidFill>
                  <a:schemeClr val="bg1"/>
                </a:solidFill>
              </a:rPr>
              <a:t> we moved into our “new” home for at Farnborough Rugby Union Club</a:t>
            </a:r>
          </a:p>
          <a:p>
            <a:pPr marL="342900" indent="-342900">
              <a:buSzPct val="100000"/>
              <a:buFont typeface="Wingdings" panose="05000000000000000000" pitchFamily="2" charset="2"/>
              <a:buChar char="Ø"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2000" dirty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Facilities give us 3 grass football pitches (which every player will say is God send), brand new showers , a physio’s room, 4 large dressing rooms, kitchen and most importantly, room to run our education programme for our U18’-U23’s</a:t>
            </a:r>
            <a:endParaRPr lang="en-GB" sz="2000" dirty="0">
              <a:solidFill>
                <a:schemeClr val="bg1"/>
              </a:solidFill>
            </a:endParaRPr>
          </a:p>
          <a:p>
            <a:pPr marL="342900" indent="-342900">
              <a:buSzPct val="100000"/>
              <a:buFont typeface="Wingdings" panose="05000000000000000000" pitchFamily="2" charset="2"/>
              <a:buChar char="Ø"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2000" dirty="0">
                <a:solidFill>
                  <a:schemeClr val="bg1"/>
                </a:solidFill>
              </a:rPr>
              <a:t>8-16’s will continue at Alderwood School</a:t>
            </a:r>
          </a:p>
          <a:p>
            <a:pPr marL="342900" indent="-342900">
              <a:buSzPct val="100000"/>
              <a:buFont typeface="Wingdings" panose="05000000000000000000" pitchFamily="2" charset="2"/>
              <a:buChar char="Ø"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2000" dirty="0">
                <a:solidFill>
                  <a:schemeClr val="bg1"/>
                </a:solidFill>
              </a:rPr>
              <a:t>Ross White “head hunted” by Sutton </a:t>
            </a:r>
          </a:p>
          <a:p>
            <a:pPr marL="342900" indent="-342900">
              <a:buSzPct val="100000"/>
              <a:buFont typeface="Wingdings" panose="05000000000000000000" pitchFamily="2" charset="2"/>
              <a:buChar char="Ø"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2000" dirty="0">
                <a:solidFill>
                  <a:schemeClr val="bg1"/>
                </a:solidFill>
              </a:rPr>
              <a:t>Adam Maltby promoted to Foundation Development Officer (a great signing for the Foundation!)</a:t>
            </a:r>
          </a:p>
          <a:p>
            <a:pPr marL="342900" indent="-342900">
              <a:buSzPct val="100000"/>
              <a:buFont typeface="Wingdings" panose="05000000000000000000" pitchFamily="2" charset="2"/>
              <a:buChar char="Ø"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2000" dirty="0">
                <a:solidFill>
                  <a:schemeClr val="bg1"/>
                </a:solidFill>
              </a:rPr>
              <a:t>James Edmonds promoted to Lead Youth Development Phase Coach</a:t>
            </a:r>
          </a:p>
          <a:p>
            <a:pPr marL="342900" indent="-342900">
              <a:buSzPct val="100000"/>
              <a:buFont typeface="Wingdings" panose="05000000000000000000" pitchFamily="2" charset="2"/>
              <a:buChar char="Ø"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2000" dirty="0">
                <a:solidFill>
                  <a:schemeClr val="bg1"/>
                </a:solidFill>
              </a:rPr>
              <a:t>Richard Andrews coaching team</a:t>
            </a:r>
          </a:p>
          <a:p>
            <a:pPr marL="342900" indent="-342900">
              <a:buSzPct val="100000"/>
              <a:buFont typeface="Wingdings" panose="05000000000000000000" pitchFamily="2" charset="2"/>
              <a:buChar char="Ø"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2000" dirty="0">
                <a:solidFill>
                  <a:schemeClr val="bg1"/>
                </a:solidFill>
              </a:rPr>
              <a:t>Supported Club Open day and </a:t>
            </a:r>
            <a:r>
              <a:rPr lang="en-GB" sz="2000" dirty="0" err="1">
                <a:solidFill>
                  <a:schemeClr val="bg1"/>
                </a:solidFill>
              </a:rPr>
              <a:t>Rushmoor</a:t>
            </a:r>
            <a:r>
              <a:rPr lang="en-GB" sz="2000" dirty="0">
                <a:solidFill>
                  <a:schemeClr val="bg1"/>
                </a:solidFill>
              </a:rPr>
              <a:t> BC Summer Event</a:t>
            </a:r>
          </a:p>
          <a:p>
            <a:pPr marL="342900" indent="-342900">
              <a:buSzPct val="100000"/>
              <a:buFont typeface="Wingdings" panose="05000000000000000000" pitchFamily="2" charset="2"/>
              <a:buChar char="Ø"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lang="en-GB" sz="2000" dirty="0">
              <a:solidFill>
                <a:srgbClr val="002060"/>
              </a:solidFill>
            </a:endParaRPr>
          </a:p>
          <a:p>
            <a:pPr>
              <a:buSzPct val="100000"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>
              <a:solidFill>
                <a:srgbClr val="002060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F59F3D1-0585-4B8B-BFF1-D6D71647FFF7}"/>
              </a:ext>
            </a:extLst>
          </p:cNvPr>
          <p:cNvGrpSpPr/>
          <p:nvPr/>
        </p:nvGrpSpPr>
        <p:grpSpPr>
          <a:xfrm>
            <a:off x="0" y="-5390"/>
            <a:ext cx="12192000" cy="6858000"/>
            <a:chOff x="0" y="-5390"/>
            <a:chExt cx="12192000" cy="6858000"/>
          </a:xfrm>
        </p:grpSpPr>
        <p:sp>
          <p:nvSpPr>
            <p:cNvPr id="4" name="Rectangle 1">
              <a:extLst>
                <a:ext uri="{FF2B5EF4-FFF2-40B4-BE49-F238E27FC236}">
                  <a16:creationId xmlns:a16="http://schemas.microsoft.com/office/drawing/2014/main" id="{4C4E3808-7365-42F6-9E77-3A8A646DAA46}"/>
                </a:ext>
              </a:extLst>
            </p:cNvPr>
            <p:cNvSpPr/>
            <p:nvPr/>
          </p:nvSpPr>
          <p:spPr>
            <a:xfrm>
              <a:off x="0" y="-5390"/>
              <a:ext cx="12192000" cy="6858000"/>
            </a:xfrm>
            <a:prstGeom prst="rect">
              <a:avLst/>
            </a:prstGeom>
            <a:ln w="76200">
              <a:solidFill>
                <a:srgbClr val="C00000"/>
              </a:solidFill>
              <a:miter/>
            </a:ln>
          </p:spPr>
          <p:txBody>
            <a:bodyPr lIns="45718" tIns="45718" rIns="45718" bIns="45718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5" name="Rectangle 6">
              <a:extLst>
                <a:ext uri="{FF2B5EF4-FFF2-40B4-BE49-F238E27FC236}">
                  <a16:creationId xmlns:a16="http://schemas.microsoft.com/office/drawing/2014/main" id="{ACD814FC-BAB8-4FD2-A5B1-A3E02B14E1B7}"/>
                </a:ext>
              </a:extLst>
            </p:cNvPr>
            <p:cNvGrpSpPr/>
            <p:nvPr/>
          </p:nvGrpSpPr>
          <p:grpSpPr>
            <a:xfrm>
              <a:off x="9228" y="5390"/>
              <a:ext cx="12182772" cy="1394435"/>
              <a:chOff x="0" y="-9"/>
              <a:chExt cx="12192000" cy="1394434"/>
            </a:xfrm>
          </p:grpSpPr>
          <p:sp>
            <p:nvSpPr>
              <p:cNvPr id="6" name="Rectangle">
                <a:extLst>
                  <a:ext uri="{FF2B5EF4-FFF2-40B4-BE49-F238E27FC236}">
                    <a16:creationId xmlns:a16="http://schemas.microsoft.com/office/drawing/2014/main" id="{FFD1AAA3-9CCF-4A29-825C-A1DD9BFB41F6}"/>
                  </a:ext>
                </a:extLst>
              </p:cNvPr>
              <p:cNvSpPr/>
              <p:nvPr/>
            </p:nvSpPr>
            <p:spPr>
              <a:xfrm>
                <a:off x="0" y="-9"/>
                <a:ext cx="12182772" cy="1394434"/>
              </a:xfrm>
              <a:prstGeom prst="rect">
                <a:avLst/>
              </a:prstGeom>
              <a:solidFill>
                <a:srgbClr val="C00000"/>
              </a:solidFill>
              <a:ln w="12700" cap="flat">
                <a:noFill/>
                <a:miter lim="400000"/>
              </a:ln>
              <a:effectLst>
                <a:outerShdw blurRad="190500" dist="228600" dir="2700000" rotWithShape="0">
                  <a:srgbClr val="000000">
                    <a:alpha val="30000"/>
                  </a:srgbClr>
                </a:outerShdw>
              </a:effectLst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" name="Success Stories">
                <a:extLst>
                  <a:ext uri="{FF2B5EF4-FFF2-40B4-BE49-F238E27FC236}">
                    <a16:creationId xmlns:a16="http://schemas.microsoft.com/office/drawing/2014/main" id="{4B2D9112-B4CE-4F9A-8959-E17E613427F0}"/>
                  </a:ext>
                </a:extLst>
              </p:cNvPr>
              <p:cNvSpPr txBox="1"/>
              <p:nvPr/>
            </p:nvSpPr>
            <p:spPr>
              <a:xfrm>
                <a:off x="0" y="403839"/>
                <a:ext cx="12192000" cy="58673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ctr">
                <a:spAutoFit/>
              </a:bodyPr>
              <a:lstStyle>
                <a:lvl1pPr algn="r">
                  <a:defRPr sz="3200">
                    <a:solidFill>
                      <a:srgbClr val="FFFFFF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defRPr>
                </a:lvl1pPr>
              </a:lstStyle>
              <a:p>
                <a:r>
                  <a:rPr lang="en-GB" dirty="0"/>
                  <a:t>Back to Normality or nearly….</a:t>
                </a:r>
                <a:endParaRPr dirty="0"/>
              </a:p>
            </p:txBody>
          </p:sp>
        </p:grpSp>
        <p:pic>
          <p:nvPicPr>
            <p:cNvPr id="9" name="Picture 2" descr="Picture 2">
              <a:extLst>
                <a:ext uri="{FF2B5EF4-FFF2-40B4-BE49-F238E27FC236}">
                  <a16:creationId xmlns:a16="http://schemas.microsoft.com/office/drawing/2014/main" id="{496CA8AC-23EC-4399-856B-58B370A86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-5390"/>
              <a:ext cx="1394400" cy="1394400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2246697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D88AFB81-05F2-49CE-BB77-CB912D9A0717}"/>
              </a:ext>
            </a:extLst>
          </p:cNvPr>
          <p:cNvSpPr txBox="1"/>
          <p:nvPr/>
        </p:nvSpPr>
        <p:spPr>
          <a:xfrm>
            <a:off x="-18205" y="1339591"/>
            <a:ext cx="12196414" cy="5501608"/>
          </a:xfrm>
          <a:custGeom>
            <a:avLst/>
            <a:gdLst>
              <a:gd name="connsiteX0" fmla="*/ 0 w 11377264"/>
              <a:gd name="connsiteY0" fmla="*/ 0 h 3785652"/>
              <a:gd name="connsiteX1" fmla="*/ 11377264 w 11377264"/>
              <a:gd name="connsiteY1" fmla="*/ 0 h 3785652"/>
              <a:gd name="connsiteX2" fmla="*/ 11377264 w 11377264"/>
              <a:gd name="connsiteY2" fmla="*/ 3785652 h 3785652"/>
              <a:gd name="connsiteX3" fmla="*/ 0 w 11377264"/>
              <a:gd name="connsiteY3" fmla="*/ 3785652 h 3785652"/>
              <a:gd name="connsiteX4" fmla="*/ 0 w 11377264"/>
              <a:gd name="connsiteY4" fmla="*/ 0 h 3785652"/>
              <a:gd name="connsiteX0" fmla="*/ 0 w 11958289"/>
              <a:gd name="connsiteY0" fmla="*/ 381000 h 4166652"/>
              <a:gd name="connsiteX1" fmla="*/ 11958289 w 11958289"/>
              <a:gd name="connsiteY1" fmla="*/ 0 h 4166652"/>
              <a:gd name="connsiteX2" fmla="*/ 11377264 w 11958289"/>
              <a:gd name="connsiteY2" fmla="*/ 4166652 h 4166652"/>
              <a:gd name="connsiteX3" fmla="*/ 0 w 11958289"/>
              <a:gd name="connsiteY3" fmla="*/ 4166652 h 4166652"/>
              <a:gd name="connsiteX4" fmla="*/ 0 w 11958289"/>
              <a:gd name="connsiteY4" fmla="*/ 381000 h 4166652"/>
              <a:gd name="connsiteX0" fmla="*/ 0 w 11986864"/>
              <a:gd name="connsiteY0" fmla="*/ 381000 h 5423952"/>
              <a:gd name="connsiteX1" fmla="*/ 11958289 w 11986864"/>
              <a:gd name="connsiteY1" fmla="*/ 0 h 5423952"/>
              <a:gd name="connsiteX2" fmla="*/ 11986864 w 11986864"/>
              <a:gd name="connsiteY2" fmla="*/ 5423952 h 5423952"/>
              <a:gd name="connsiteX3" fmla="*/ 0 w 11986864"/>
              <a:gd name="connsiteY3" fmla="*/ 4166652 h 5423952"/>
              <a:gd name="connsiteX4" fmla="*/ 0 w 11986864"/>
              <a:gd name="connsiteY4" fmla="*/ 381000 h 5423952"/>
              <a:gd name="connsiteX0" fmla="*/ 152400 w 12139264"/>
              <a:gd name="connsiteY0" fmla="*/ 381000 h 5423952"/>
              <a:gd name="connsiteX1" fmla="*/ 12110689 w 12139264"/>
              <a:gd name="connsiteY1" fmla="*/ 0 h 5423952"/>
              <a:gd name="connsiteX2" fmla="*/ 12139264 w 12139264"/>
              <a:gd name="connsiteY2" fmla="*/ 5423952 h 5423952"/>
              <a:gd name="connsiteX3" fmla="*/ 0 w 12139264"/>
              <a:gd name="connsiteY3" fmla="*/ 5404902 h 5423952"/>
              <a:gd name="connsiteX4" fmla="*/ 152400 w 12139264"/>
              <a:gd name="connsiteY4" fmla="*/ 381000 h 5423952"/>
              <a:gd name="connsiteX0" fmla="*/ 9525 w 12139264"/>
              <a:gd name="connsiteY0" fmla="*/ 0 h 5443002"/>
              <a:gd name="connsiteX1" fmla="*/ 12110689 w 12139264"/>
              <a:gd name="connsiteY1" fmla="*/ 19050 h 5443002"/>
              <a:gd name="connsiteX2" fmla="*/ 12139264 w 12139264"/>
              <a:gd name="connsiteY2" fmla="*/ 5443002 h 5443002"/>
              <a:gd name="connsiteX3" fmla="*/ 0 w 12139264"/>
              <a:gd name="connsiteY3" fmla="*/ 5423952 h 5443002"/>
              <a:gd name="connsiteX4" fmla="*/ 9525 w 12139264"/>
              <a:gd name="connsiteY4" fmla="*/ 0 h 5443002"/>
              <a:gd name="connsiteX0" fmla="*/ 9525 w 12139264"/>
              <a:gd name="connsiteY0" fmla="*/ 27898 h 5470900"/>
              <a:gd name="connsiteX1" fmla="*/ 12110689 w 12139264"/>
              <a:gd name="connsiteY1" fmla="*/ 46948 h 5470900"/>
              <a:gd name="connsiteX2" fmla="*/ 12139264 w 12139264"/>
              <a:gd name="connsiteY2" fmla="*/ 5470900 h 5470900"/>
              <a:gd name="connsiteX3" fmla="*/ 0 w 12139264"/>
              <a:gd name="connsiteY3" fmla="*/ 5451850 h 5470900"/>
              <a:gd name="connsiteX4" fmla="*/ 9525 w 12139264"/>
              <a:gd name="connsiteY4" fmla="*/ 27898 h 5470900"/>
              <a:gd name="connsiteX0" fmla="*/ 9525 w 12139264"/>
              <a:gd name="connsiteY0" fmla="*/ 38822 h 5481824"/>
              <a:gd name="connsiteX1" fmla="*/ 12110689 w 12139264"/>
              <a:gd name="connsiteY1" fmla="*/ 19772 h 5481824"/>
              <a:gd name="connsiteX2" fmla="*/ 12139264 w 12139264"/>
              <a:gd name="connsiteY2" fmla="*/ 5481824 h 5481824"/>
              <a:gd name="connsiteX3" fmla="*/ 0 w 12139264"/>
              <a:gd name="connsiteY3" fmla="*/ 5462774 h 5481824"/>
              <a:gd name="connsiteX4" fmla="*/ 9525 w 12139264"/>
              <a:gd name="connsiteY4" fmla="*/ 38822 h 5481824"/>
              <a:gd name="connsiteX0" fmla="*/ 0 w 12205939"/>
              <a:gd name="connsiteY0" fmla="*/ 38822 h 5481824"/>
              <a:gd name="connsiteX1" fmla="*/ 12177364 w 12205939"/>
              <a:gd name="connsiteY1" fmla="*/ 19772 h 5481824"/>
              <a:gd name="connsiteX2" fmla="*/ 12205939 w 12205939"/>
              <a:gd name="connsiteY2" fmla="*/ 5481824 h 5481824"/>
              <a:gd name="connsiteX3" fmla="*/ 66675 w 12205939"/>
              <a:gd name="connsiteY3" fmla="*/ 5462774 h 5481824"/>
              <a:gd name="connsiteX4" fmla="*/ 0 w 12205939"/>
              <a:gd name="connsiteY4" fmla="*/ 38822 h 5481824"/>
              <a:gd name="connsiteX0" fmla="*/ 0 w 12196414"/>
              <a:gd name="connsiteY0" fmla="*/ 30031 h 5501608"/>
              <a:gd name="connsiteX1" fmla="*/ 12167839 w 12196414"/>
              <a:gd name="connsiteY1" fmla="*/ 39556 h 5501608"/>
              <a:gd name="connsiteX2" fmla="*/ 12196414 w 12196414"/>
              <a:gd name="connsiteY2" fmla="*/ 5501608 h 5501608"/>
              <a:gd name="connsiteX3" fmla="*/ 57150 w 12196414"/>
              <a:gd name="connsiteY3" fmla="*/ 5482558 h 5501608"/>
              <a:gd name="connsiteX4" fmla="*/ 0 w 12196414"/>
              <a:gd name="connsiteY4" fmla="*/ 30031 h 5501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6414" h="5501608">
                <a:moveTo>
                  <a:pt x="0" y="30031"/>
                </a:moveTo>
                <a:cubicBezTo>
                  <a:pt x="4081346" y="-39819"/>
                  <a:pt x="8134118" y="33206"/>
                  <a:pt x="12167839" y="39556"/>
                </a:cubicBezTo>
                <a:lnTo>
                  <a:pt x="12196414" y="5501608"/>
                </a:lnTo>
                <a:lnTo>
                  <a:pt x="57150" y="5482558"/>
                </a:lnTo>
                <a:lnTo>
                  <a:pt x="0" y="30031"/>
                </a:lnTo>
                <a:close/>
              </a:path>
            </a:pathLst>
          </a:custGeom>
          <a:solidFill>
            <a:srgbClr val="002060"/>
          </a:solidFill>
          <a:ln w="12700" cap="flat">
            <a:noFill/>
            <a:miter lim="400000"/>
          </a:ln>
          <a:effectLst/>
          <a:sp3d/>
        </p:spPr>
        <p:txBody>
          <a:bodyPr wrap="square">
            <a:spAutoFit/>
          </a:bodyPr>
          <a:lstStyle/>
          <a:p>
            <a:pPr marL="342900" marR="0" lvl="0" indent="-342900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Last but not least…last 2 seasons have seen 11 boys come through the Academy Pathway to progress to our 1</a:t>
            </a:r>
            <a:r>
              <a:rPr kumimoji="0" lang="en-GB" sz="24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st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 Team and beyond.</a:t>
            </a:r>
          </a:p>
          <a:p>
            <a:pPr marL="342900" marR="0" lvl="0" indent="-342900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342900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A massive THANK YOU to THE LAST OF THE SUMMER WINE, BOWE SYSTEC &amp; KNIGHTS for their donations / sponsorship to help with our GPS Tracker Vests…these help raise our profile and assist with the development of our boys.</a:t>
            </a:r>
          </a:p>
          <a:p>
            <a:pPr marL="342900" marR="0" lvl="0" indent="-342900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342900" marR="0" lvl="0" indent="-342900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The future looks good…proud to be part of their Team!</a:t>
            </a:r>
          </a:p>
          <a:p>
            <a:pPr marL="342900" marR="0" lvl="0" indent="-342900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DA9046E-2BEA-4662-91F4-9D4651E6D02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 w="76200">
            <a:solidFill>
              <a:srgbClr val="C00000"/>
            </a:solidFill>
            <a:miter/>
          </a:ln>
        </p:spPr>
        <p:txBody>
          <a:bodyPr lIns="45718" tIns="45718" rIns="45718" bIns="45718" anchor="ctr"/>
          <a:lstStyle/>
          <a:p>
            <a:pPr algn="ctr" hangingPunct="0">
              <a:defRPr>
                <a:solidFill>
                  <a:srgbClr val="FFFFFF"/>
                </a:solidFill>
              </a:defRPr>
            </a:pPr>
            <a:endParaRPr kern="0">
              <a:solidFill>
                <a:srgbClr val="FFFFFF"/>
              </a:solidFill>
              <a:cs typeface="Calibri"/>
              <a:sym typeface="Calibri"/>
            </a:endParaRPr>
          </a:p>
        </p:txBody>
      </p:sp>
      <p:grpSp>
        <p:nvGrpSpPr>
          <p:cNvPr id="5" name="Rectangle 6">
            <a:extLst>
              <a:ext uri="{FF2B5EF4-FFF2-40B4-BE49-F238E27FC236}">
                <a16:creationId xmlns:a16="http://schemas.microsoft.com/office/drawing/2014/main" id="{267EA0F9-9954-44D9-81C7-EB318DB5BFDB}"/>
              </a:ext>
            </a:extLst>
          </p:cNvPr>
          <p:cNvGrpSpPr/>
          <p:nvPr/>
        </p:nvGrpSpPr>
        <p:grpSpPr>
          <a:xfrm>
            <a:off x="0" y="-17"/>
            <a:ext cx="12192000" cy="1394434"/>
            <a:chOff x="0" y="-8"/>
            <a:chExt cx="12192000" cy="1394433"/>
          </a:xfrm>
        </p:grpSpPr>
        <p:sp>
          <p:nvSpPr>
            <p:cNvPr id="6" name="Rectangle">
              <a:extLst>
                <a:ext uri="{FF2B5EF4-FFF2-40B4-BE49-F238E27FC236}">
                  <a16:creationId xmlns:a16="http://schemas.microsoft.com/office/drawing/2014/main" id="{BA9740B5-DC9D-4464-BF66-44CD1EEBC455}"/>
                </a:ext>
              </a:extLst>
            </p:cNvPr>
            <p:cNvSpPr/>
            <p:nvPr/>
          </p:nvSpPr>
          <p:spPr>
            <a:xfrm>
              <a:off x="0" y="-9"/>
              <a:ext cx="12192000" cy="1394434"/>
            </a:xfrm>
            <a:prstGeom prst="rect">
              <a:avLst/>
            </a:prstGeom>
            <a:solidFill>
              <a:srgbClr val="C00000"/>
            </a:solidFill>
            <a:ln w="12700" cap="flat">
              <a:noFill/>
              <a:miter lim="400000"/>
            </a:ln>
            <a:effectLst>
              <a:outerShdw blurRad="190500" dist="228600" dir="2700000" rotWithShape="0">
                <a:srgbClr val="000000">
                  <a:alpha val="3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marL="0" marR="0" lvl="0" indent="0" algn="r" defTabSz="9144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/>
                <a:sym typeface="Calibri"/>
              </a:endParaRPr>
            </a:p>
          </p:txBody>
        </p:sp>
        <p:sp>
          <p:nvSpPr>
            <p:cNvPr id="7" name="Success Stories">
              <a:extLst>
                <a:ext uri="{FF2B5EF4-FFF2-40B4-BE49-F238E27FC236}">
                  <a16:creationId xmlns:a16="http://schemas.microsoft.com/office/drawing/2014/main" id="{1EA3D55F-C641-437C-A480-18CEB53F6339}"/>
                </a:ext>
              </a:extLst>
            </p:cNvPr>
            <p:cNvSpPr txBox="1"/>
            <p:nvPr/>
          </p:nvSpPr>
          <p:spPr>
            <a:xfrm>
              <a:off x="0" y="403839"/>
              <a:ext cx="12192000" cy="5867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r">
                <a:defRPr sz="32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pPr marL="0" marR="0" lvl="0" indent="0" algn="r" defTabSz="9144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sym typeface="Century Gothic"/>
                </a:rPr>
                <a:t>Epilogue</a:t>
              </a:r>
              <a:endParaRPr kumimoji="0" sz="3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sym typeface="Century Gothic"/>
              </a:endParaRPr>
            </a:p>
          </p:txBody>
        </p:sp>
      </p:grpSp>
      <p:sp>
        <p:nvSpPr>
          <p:cNvPr id="8" name="TextBox 15">
            <a:extLst>
              <a:ext uri="{FF2B5EF4-FFF2-40B4-BE49-F238E27FC236}">
                <a16:creationId xmlns:a16="http://schemas.microsoft.com/office/drawing/2014/main" id="{6119249F-3926-4C6B-87C7-B4B601508C8A}"/>
              </a:ext>
            </a:extLst>
          </p:cNvPr>
          <p:cNvSpPr txBox="1"/>
          <p:nvPr/>
        </p:nvSpPr>
        <p:spPr>
          <a:xfrm>
            <a:off x="917371" y="2141054"/>
            <a:ext cx="10357257" cy="1323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hangingPunct="0">
              <a:defRPr sz="19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sz="1900" kern="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285750" indent="-285750" hangingPunct="0">
              <a:buSzPct val="100000"/>
              <a:buFont typeface="Arial"/>
              <a:buChar char="❑"/>
              <a:defRPr sz="19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sz="1900" kern="0" dirty="0">
              <a:solidFill>
                <a:srgbClr val="FFFFFF"/>
              </a:solidFill>
              <a:latin typeface="Calibri Light"/>
              <a:ea typeface="Calibri Light"/>
              <a:cs typeface="Calibri Light"/>
              <a:sym typeface="Calibri Light"/>
            </a:endParaRPr>
          </a:p>
          <a:p>
            <a:pPr marL="285750" indent="-285750" hangingPunct="0">
              <a:buSzPct val="100000"/>
              <a:buFont typeface="Arial"/>
              <a:buChar char="❑"/>
              <a:defRPr sz="21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sz="2100" kern="0" dirty="0">
              <a:solidFill>
                <a:srgbClr val="FFFFFF"/>
              </a:solidFill>
              <a:latin typeface="Calibri Light"/>
              <a:ea typeface="Calibri Light"/>
              <a:cs typeface="Calibri Light"/>
              <a:sym typeface="Calibri Light"/>
            </a:endParaRPr>
          </a:p>
          <a:p>
            <a:pPr hangingPunct="0">
              <a:defRPr sz="21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sz="2100" kern="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9" name="Picture 2" descr="Picture 2">
            <a:extLst>
              <a:ext uri="{FF2B5EF4-FFF2-40B4-BE49-F238E27FC236}">
                <a16:creationId xmlns:a16="http://schemas.microsoft.com/office/drawing/2014/main" id="{1D495EC4-1143-4CA6-9A66-F5ED5F4205B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394400" cy="13944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637086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7568" y="1628801"/>
            <a:ext cx="7772400" cy="1470025"/>
          </a:xfrm>
        </p:spPr>
        <p:txBody>
          <a:bodyPr/>
          <a:lstStyle/>
          <a:p>
            <a:r>
              <a:rPr lang="en-GB" dirty="0"/>
              <a:t>Shots Foundation</a:t>
            </a:r>
            <a:br>
              <a:rPr lang="en-GB" dirty="0"/>
            </a:br>
            <a:r>
              <a:rPr lang="en-GB" dirty="0"/>
              <a:t>Adam Maltby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7688" y="4797747"/>
            <a:ext cx="5760640" cy="2028033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365145D8-6F11-4E4C-A2DC-B539BB090CD5}"/>
              </a:ext>
            </a:extLst>
          </p:cNvPr>
          <p:cNvGrpSpPr/>
          <p:nvPr/>
        </p:nvGrpSpPr>
        <p:grpSpPr>
          <a:xfrm>
            <a:off x="0" y="-5390"/>
            <a:ext cx="12192000" cy="6858000"/>
            <a:chOff x="0" y="-5390"/>
            <a:chExt cx="12192000" cy="6858000"/>
          </a:xfrm>
        </p:grpSpPr>
        <p:sp>
          <p:nvSpPr>
            <p:cNvPr id="6" name="Rectangle 1">
              <a:extLst>
                <a:ext uri="{FF2B5EF4-FFF2-40B4-BE49-F238E27FC236}">
                  <a16:creationId xmlns:a16="http://schemas.microsoft.com/office/drawing/2014/main" id="{6FC88277-CC47-4A7F-9CC0-DD0894FCBD3C}"/>
                </a:ext>
              </a:extLst>
            </p:cNvPr>
            <p:cNvSpPr/>
            <p:nvPr/>
          </p:nvSpPr>
          <p:spPr>
            <a:xfrm>
              <a:off x="0" y="-5390"/>
              <a:ext cx="12192000" cy="6858000"/>
            </a:xfrm>
            <a:prstGeom prst="rect">
              <a:avLst/>
            </a:prstGeom>
            <a:ln w="76200">
              <a:solidFill>
                <a:srgbClr val="C00000"/>
              </a:solidFill>
              <a:miter/>
            </a:ln>
          </p:spPr>
          <p:txBody>
            <a:bodyPr lIns="45718" tIns="45718" rIns="45718" bIns="45718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" name="Rectangle">
              <a:extLst>
                <a:ext uri="{FF2B5EF4-FFF2-40B4-BE49-F238E27FC236}">
                  <a16:creationId xmlns:a16="http://schemas.microsoft.com/office/drawing/2014/main" id="{137F2472-7790-4127-94D8-B884C29A29E0}"/>
                </a:ext>
              </a:extLst>
            </p:cNvPr>
            <p:cNvSpPr/>
            <p:nvPr/>
          </p:nvSpPr>
          <p:spPr>
            <a:xfrm>
              <a:off x="9228" y="5390"/>
              <a:ext cx="12173551" cy="1394435"/>
            </a:xfrm>
            <a:prstGeom prst="rect">
              <a:avLst/>
            </a:prstGeom>
            <a:solidFill>
              <a:srgbClr val="C00000"/>
            </a:solidFill>
            <a:ln w="12700" cap="flat">
              <a:noFill/>
              <a:miter lim="400000"/>
            </a:ln>
            <a:effectLst>
              <a:outerShdw blurRad="190500" dist="228600" dir="2700000" rotWithShape="0">
                <a:srgbClr val="000000">
                  <a:alpha val="3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pic>
          <p:nvPicPr>
            <p:cNvPr id="8" name="Picture 2" descr="Picture 2">
              <a:extLst>
                <a:ext uri="{FF2B5EF4-FFF2-40B4-BE49-F238E27FC236}">
                  <a16:creationId xmlns:a16="http://schemas.microsoft.com/office/drawing/2014/main" id="{58073512-6BB4-44AD-8BEF-F9AAEE48291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-5390"/>
              <a:ext cx="1394400" cy="1394400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3350016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Box 9"/>
          <p:cNvSpPr txBox="1"/>
          <p:nvPr/>
        </p:nvSpPr>
        <p:spPr>
          <a:xfrm>
            <a:off x="2496826" y="2958164"/>
            <a:ext cx="7534343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4289" tIns="34290" rIns="34289" bIns="34290" numCol="1" anchor="t">
            <a:spAutoFit/>
          </a:bodyPr>
          <a:lstStyle>
            <a:lvl1pPr algn="ctr">
              <a:defRPr sz="66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lang="en-US" sz="4950" dirty="0"/>
              <a:t>SHOTS FOUNDATION</a:t>
            </a:r>
          </a:p>
        </p:txBody>
      </p:sp>
      <p:sp>
        <p:nvSpPr>
          <p:cNvPr id="118" name="A Development Based Programme"/>
          <p:cNvSpPr txBox="1">
            <a:spLocks noGrp="1"/>
          </p:cNvSpPr>
          <p:nvPr>
            <p:ph type="ctrTitle"/>
          </p:nvPr>
        </p:nvSpPr>
        <p:spPr>
          <a:xfrm>
            <a:off x="3649320" y="3758441"/>
            <a:ext cx="4889561" cy="433218"/>
          </a:xfrm>
          <a:prstGeom prst="rect">
            <a:avLst/>
          </a:prstGeom>
        </p:spPr>
        <p:txBody>
          <a:bodyPr vert="horz" lIns="38100" tIns="38100" rIns="38100" bIns="38100" numCol="1" rtlCol="0" anchor="ctr">
            <a:normAutofit fontScale="90000"/>
          </a:bodyPr>
          <a:lstStyle>
            <a:lvl1pPr defTabSz="584200">
              <a:lnSpc>
                <a:spcPct val="100000"/>
              </a:lnSpc>
              <a:defRPr sz="3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lang="en-US" dirty="0"/>
              <a:t>Core Activities &amp; Plans for 2021/22 </a:t>
            </a:r>
          </a:p>
        </p:txBody>
      </p:sp>
      <p:pic>
        <p:nvPicPr>
          <p:cNvPr id="2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01263232-DC3B-4D1D-90F8-108BB4DF6A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8395" y="1281855"/>
            <a:ext cx="4591409" cy="363540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E70A09E-B3C0-462E-84FE-0041707188C7}"/>
              </a:ext>
            </a:extLst>
          </p:cNvPr>
          <p:cNvSpPr txBox="1"/>
          <p:nvPr/>
        </p:nvSpPr>
        <p:spPr>
          <a:xfrm>
            <a:off x="4215443" y="4864221"/>
            <a:ext cx="4526711" cy="39241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4289" tIns="34289" rIns="34289" bIns="34289" numCol="1" spcCol="3810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100" b="1" dirty="0">
                <a:latin typeface="Arial"/>
              </a:rPr>
              <a:t>PLANS FOR 2021/22 SEASON </a:t>
            </a:r>
            <a:endParaRPr lang="en-US" sz="2100" b="1" dirty="0">
              <a:solidFill>
                <a:srgbClr val="000000"/>
              </a:solidFill>
              <a:latin typeface="Arial"/>
              <a:ea typeface="+mj-ea"/>
              <a:cs typeface="+mj-cs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83C5A84-68A0-4DB0-8883-0F247C9FD65D}"/>
              </a:ext>
            </a:extLst>
          </p:cNvPr>
          <p:cNvGrpSpPr/>
          <p:nvPr/>
        </p:nvGrpSpPr>
        <p:grpSpPr>
          <a:xfrm>
            <a:off x="0" y="-5390"/>
            <a:ext cx="12192000" cy="6858000"/>
            <a:chOff x="0" y="-5390"/>
            <a:chExt cx="12192000" cy="6858000"/>
          </a:xfrm>
        </p:grpSpPr>
        <p:sp>
          <p:nvSpPr>
            <p:cNvPr id="7" name="Rectangle 1">
              <a:extLst>
                <a:ext uri="{FF2B5EF4-FFF2-40B4-BE49-F238E27FC236}">
                  <a16:creationId xmlns:a16="http://schemas.microsoft.com/office/drawing/2014/main" id="{CB192277-FCAF-4769-98F3-7D6DE342C664}"/>
                </a:ext>
              </a:extLst>
            </p:cNvPr>
            <p:cNvSpPr/>
            <p:nvPr/>
          </p:nvSpPr>
          <p:spPr>
            <a:xfrm>
              <a:off x="0" y="-5390"/>
              <a:ext cx="12192000" cy="6858000"/>
            </a:xfrm>
            <a:prstGeom prst="rect">
              <a:avLst/>
            </a:prstGeom>
            <a:ln w="76200">
              <a:solidFill>
                <a:srgbClr val="C00000"/>
              </a:solidFill>
              <a:miter/>
            </a:ln>
          </p:spPr>
          <p:txBody>
            <a:bodyPr lIns="45718" tIns="45718" rIns="45718" bIns="45718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" name="Rectangle">
              <a:extLst>
                <a:ext uri="{FF2B5EF4-FFF2-40B4-BE49-F238E27FC236}">
                  <a16:creationId xmlns:a16="http://schemas.microsoft.com/office/drawing/2014/main" id="{771D6A38-2273-4EED-8CEC-234FC1279CA3}"/>
                </a:ext>
              </a:extLst>
            </p:cNvPr>
            <p:cNvSpPr/>
            <p:nvPr/>
          </p:nvSpPr>
          <p:spPr>
            <a:xfrm>
              <a:off x="9228" y="5390"/>
              <a:ext cx="12173551" cy="1394435"/>
            </a:xfrm>
            <a:prstGeom prst="rect">
              <a:avLst/>
            </a:prstGeom>
            <a:solidFill>
              <a:srgbClr val="C00000"/>
            </a:solidFill>
            <a:ln w="12700" cap="flat">
              <a:noFill/>
              <a:miter lim="400000"/>
            </a:ln>
            <a:effectLst>
              <a:outerShdw blurRad="190500" dist="228600" dir="2700000" rotWithShape="0">
                <a:srgbClr val="000000">
                  <a:alpha val="3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pic>
          <p:nvPicPr>
            <p:cNvPr id="9" name="Picture 2" descr="Picture 2">
              <a:extLst>
                <a:ext uri="{FF2B5EF4-FFF2-40B4-BE49-F238E27FC236}">
                  <a16:creationId xmlns:a16="http://schemas.microsoft.com/office/drawing/2014/main" id="{85068604-FE59-4721-9683-800309B40CE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-5390"/>
              <a:ext cx="1394400" cy="1394400"/>
            </a:xfrm>
            <a:prstGeom prst="rect">
              <a:avLst/>
            </a:prstGeom>
            <a:ln w="12700">
              <a:miter lim="400000"/>
            </a:ln>
          </p:spPr>
        </p:pic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Line"/>
          <p:cNvSpPr/>
          <p:nvPr/>
        </p:nvSpPr>
        <p:spPr>
          <a:xfrm flipV="1">
            <a:off x="2966257" y="1005447"/>
            <a:ext cx="1" cy="779547"/>
          </a:xfrm>
          <a:prstGeom prst="line">
            <a:avLst/>
          </a:prstGeom>
          <a:ln w="25400">
            <a:solidFill>
              <a:srgbClr val="FFFFFF"/>
            </a:solidFill>
            <a:miter/>
          </a:ln>
        </p:spPr>
        <p:txBody>
          <a:bodyPr lIns="34289" rIns="34289" numCol="1"/>
          <a:lstStyle/>
          <a:p>
            <a:endParaRPr sz="135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556EC35-8279-4965-8651-DA84E2DBCA46}"/>
              </a:ext>
            </a:extLst>
          </p:cNvPr>
          <p:cNvSpPr txBox="1"/>
          <p:nvPr/>
        </p:nvSpPr>
        <p:spPr>
          <a:xfrm>
            <a:off x="4792748" y="1364941"/>
            <a:ext cx="2606504" cy="4847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xmlns:lc="http://schemas.openxmlformats.org/drawingml/2006/lockedCanvas" val="1"/>
            </a:ext>
          </a:extLst>
        </p:spPr>
        <p:txBody>
          <a:bodyPr wrap="square" lIns="34289" tIns="34290" rIns="34289" bIns="34290" numCol="1" anchor="t">
            <a:spAutoFit/>
          </a:bodyPr>
          <a:lstStyle>
            <a:defPPr marL="0" marR="0" indent="0" algn="l" defTabSz="914400" rtl="0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1pPr>
            <a:lvl2pPr marL="0" marR="0" indent="457200" algn="l" defTabSz="914400" rtl="0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914400" algn="l" defTabSz="914400" rtl="0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1371600" algn="l" defTabSz="914400" rtl="0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1828800" algn="l" defTabSz="914400" rtl="0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2286000" algn="l" defTabSz="914400" rtl="0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2743200" algn="l" defTabSz="914400" rtl="0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3200400" algn="l" defTabSz="914400" rtl="0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3657600" algn="l" defTabSz="914400" rtl="0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r>
              <a:rPr lang="en-US" sz="2700" u="sng" dirty="0">
                <a:latin typeface="Arial"/>
              </a:rPr>
              <a:t>Ongoing Events</a:t>
            </a:r>
          </a:p>
        </p:txBody>
      </p:sp>
      <p:pic>
        <p:nvPicPr>
          <p:cNvPr id="209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1E18966-9C9E-407C-B8DE-D43494DA5C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1536" y="4608974"/>
            <a:ext cx="1658429" cy="1295495"/>
          </a:xfrm>
          <a:prstGeom prst="rect">
            <a:avLst/>
          </a:prstGeom>
        </p:spPr>
      </p:pic>
      <p:sp>
        <p:nvSpPr>
          <p:cNvPr id="255" name="TextBox 254">
            <a:extLst>
              <a:ext uri="{FF2B5EF4-FFF2-40B4-BE49-F238E27FC236}">
                <a16:creationId xmlns:a16="http://schemas.microsoft.com/office/drawing/2014/main" id="{CA7C0940-5B7D-4E59-B105-874BFB036468}"/>
              </a:ext>
            </a:extLst>
          </p:cNvPr>
          <p:cNvSpPr txBox="1"/>
          <p:nvPr/>
        </p:nvSpPr>
        <p:spPr>
          <a:xfrm>
            <a:off x="1775520" y="1914384"/>
            <a:ext cx="7362644" cy="59323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4289" tIns="34289" rIns="34289" bIns="34289" numCol="1" spcCol="3810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14313" indent="-214313">
              <a:buFont typeface="Arial"/>
              <a:buChar char="•"/>
            </a:pPr>
            <a:r>
              <a:rPr lang="en-US" sz="1500" dirty="0"/>
              <a:t>Junior </a:t>
            </a:r>
            <a:r>
              <a:rPr lang="en-US" sz="1500" dirty="0" err="1"/>
              <a:t>Fanzone</a:t>
            </a:r>
            <a:r>
              <a:rPr lang="en-US" sz="1500" dirty="0"/>
              <a:t> Marquee up and running for every Home fixture. </a:t>
            </a:r>
          </a:p>
          <a:p>
            <a:pPr marL="214313" indent="-214313">
              <a:buFont typeface="Arial"/>
              <a:buChar char="•"/>
            </a:pPr>
            <a:endParaRPr lang="en-US" sz="1500" dirty="0"/>
          </a:p>
          <a:p>
            <a:pPr marL="214313" indent="-214313">
              <a:buFont typeface="Arial"/>
              <a:buChar char="•"/>
            </a:pPr>
            <a:r>
              <a:rPr lang="en-US" sz="1500" dirty="0"/>
              <a:t>Community Stand Ticket Scheme – 250 complimentary tickets every home fixture for youth clubs/charities/other </a:t>
            </a:r>
            <a:r>
              <a:rPr lang="en-US" sz="1500" dirty="0" err="1"/>
              <a:t>organisations</a:t>
            </a:r>
            <a:r>
              <a:rPr lang="en-US" sz="1500" dirty="0"/>
              <a:t>. </a:t>
            </a:r>
          </a:p>
          <a:p>
            <a:pPr marL="214313" indent="-214313">
              <a:buFont typeface="Arial"/>
              <a:buChar char="•"/>
            </a:pPr>
            <a:endParaRPr lang="en-US" sz="1500" dirty="0"/>
          </a:p>
          <a:p>
            <a:pPr marL="214313" indent="-214313">
              <a:buFont typeface="Arial"/>
              <a:buChar char="•"/>
            </a:pPr>
            <a:r>
              <a:rPr lang="en-US" sz="1500" dirty="0"/>
              <a:t>Football Holiday Camp </a:t>
            </a:r>
            <a:r>
              <a:rPr lang="en-US" sz="1500" dirty="0" err="1"/>
              <a:t>Programme</a:t>
            </a:r>
            <a:r>
              <a:rPr lang="en-US" sz="1500" dirty="0"/>
              <a:t> in place for every half term including Summer 2022.</a:t>
            </a:r>
          </a:p>
          <a:p>
            <a:pPr marL="214313" indent="-214313">
              <a:buFont typeface="Arial"/>
              <a:buChar char="•"/>
            </a:pPr>
            <a:endParaRPr lang="en-US" sz="1500" dirty="0"/>
          </a:p>
          <a:p>
            <a:pPr marL="214313" indent="-214313">
              <a:buFont typeface="Arial"/>
              <a:buChar char="•"/>
            </a:pPr>
            <a:r>
              <a:rPr lang="en-US" sz="1500" dirty="0"/>
              <a:t>Half Time entertainment for youth teams  to play on the pitch and staff to assist in the crossbar challenge.</a:t>
            </a:r>
          </a:p>
          <a:p>
            <a:pPr marL="214313" indent="-214313">
              <a:buFont typeface="Arial"/>
              <a:buChar char="•"/>
            </a:pPr>
            <a:endParaRPr lang="en-US" sz="1500" dirty="0"/>
          </a:p>
          <a:p>
            <a:pPr marL="214313" indent="-214313">
              <a:buFont typeface="Arial"/>
              <a:buChar char="•"/>
            </a:pPr>
            <a:r>
              <a:rPr lang="en-US" sz="1500" dirty="0"/>
              <a:t>Schools </a:t>
            </a:r>
            <a:r>
              <a:rPr lang="en-US" sz="1500" dirty="0" err="1"/>
              <a:t>Programme</a:t>
            </a:r>
            <a:r>
              <a:rPr lang="en-US" sz="1500" dirty="0"/>
              <a:t> – Currently In 7 schools for this year in the local area every week running after school clubs for kids aging from 7-16. </a:t>
            </a:r>
          </a:p>
          <a:p>
            <a:endParaRPr lang="en-US" sz="1500" dirty="0"/>
          </a:p>
          <a:p>
            <a:pPr marL="214313" indent="-214313">
              <a:buFont typeface="Arial"/>
              <a:buChar char="•"/>
            </a:pPr>
            <a:r>
              <a:rPr lang="en-US" sz="1500" dirty="0" err="1"/>
              <a:t>Oldershots</a:t>
            </a:r>
            <a:r>
              <a:rPr lang="en-US" sz="1500" dirty="0"/>
              <a:t> Walking Football still running with regular training and fixtures. </a:t>
            </a:r>
          </a:p>
          <a:p>
            <a:endParaRPr lang="en-US" sz="1500" dirty="0"/>
          </a:p>
          <a:p>
            <a:pPr marL="214313" indent="-214313">
              <a:buFont typeface="Arial"/>
              <a:buChar char="•"/>
            </a:pPr>
            <a:r>
              <a:rPr lang="en-US" sz="1500" dirty="0"/>
              <a:t>Assisting the academy with their Development </a:t>
            </a:r>
            <a:r>
              <a:rPr lang="en-US" sz="1500" dirty="0" err="1"/>
              <a:t>Centres</a:t>
            </a:r>
            <a:r>
              <a:rPr lang="en-US" sz="1500" dirty="0"/>
              <a:t>.</a:t>
            </a:r>
          </a:p>
          <a:p>
            <a:endParaRPr lang="en-US" sz="1500" dirty="0"/>
          </a:p>
          <a:p>
            <a:pPr marL="214313" indent="-214313">
              <a:buFont typeface="Arial"/>
              <a:buChar char="•"/>
            </a:pPr>
            <a:r>
              <a:rPr lang="en-US" sz="1500" dirty="0"/>
              <a:t>Shots Foundation got awarded the best charity in the north east </a:t>
            </a:r>
            <a:r>
              <a:rPr lang="en-US" sz="1500" dirty="0" err="1"/>
              <a:t>hampshire</a:t>
            </a:r>
            <a:r>
              <a:rPr lang="en-US" sz="1500" dirty="0"/>
              <a:t>. </a:t>
            </a:r>
          </a:p>
          <a:p>
            <a:endParaRPr lang="en-US" sz="1500" dirty="0"/>
          </a:p>
          <a:p>
            <a:endParaRPr lang="en-US" sz="1500" dirty="0"/>
          </a:p>
          <a:p>
            <a:pPr marL="214313" indent="-214313">
              <a:buFont typeface="Arial"/>
              <a:buChar char="•"/>
            </a:pPr>
            <a:endParaRPr lang="en-US" sz="1350" dirty="0"/>
          </a:p>
          <a:p>
            <a:endParaRPr lang="en-US" sz="1350" dirty="0"/>
          </a:p>
          <a:p>
            <a:pPr marL="214313" indent="-214313">
              <a:buFont typeface="Arial"/>
              <a:buChar char="•"/>
            </a:pPr>
            <a:endParaRPr lang="en-US" sz="1350" dirty="0"/>
          </a:p>
          <a:p>
            <a:pPr marL="214313" indent="-214313">
              <a:buFont typeface="Arial"/>
              <a:buChar char="•"/>
            </a:pPr>
            <a:endParaRPr lang="en-US" sz="1350" dirty="0"/>
          </a:p>
          <a:p>
            <a:endParaRPr lang="en-US" sz="1350" dirty="0"/>
          </a:p>
          <a:p>
            <a:pPr marL="214313" indent="-214313">
              <a:buFont typeface="Arial"/>
              <a:buChar char="•"/>
            </a:pPr>
            <a:endParaRPr lang="en-US" sz="135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36BD46D-C49B-4046-B9EF-295B56B17B2A}"/>
              </a:ext>
            </a:extLst>
          </p:cNvPr>
          <p:cNvGrpSpPr/>
          <p:nvPr/>
        </p:nvGrpSpPr>
        <p:grpSpPr>
          <a:xfrm>
            <a:off x="0" y="-5390"/>
            <a:ext cx="12192000" cy="6858000"/>
            <a:chOff x="0" y="-5390"/>
            <a:chExt cx="12192000" cy="6858000"/>
          </a:xfrm>
        </p:grpSpPr>
        <p:sp>
          <p:nvSpPr>
            <p:cNvPr id="7" name="Rectangle 1">
              <a:extLst>
                <a:ext uri="{FF2B5EF4-FFF2-40B4-BE49-F238E27FC236}">
                  <a16:creationId xmlns:a16="http://schemas.microsoft.com/office/drawing/2014/main" id="{11A7404A-A9C7-4165-9617-E342EE24D5FA}"/>
                </a:ext>
              </a:extLst>
            </p:cNvPr>
            <p:cNvSpPr/>
            <p:nvPr/>
          </p:nvSpPr>
          <p:spPr>
            <a:xfrm>
              <a:off x="0" y="-5390"/>
              <a:ext cx="12192000" cy="6858000"/>
            </a:xfrm>
            <a:prstGeom prst="rect">
              <a:avLst/>
            </a:prstGeom>
            <a:ln w="76200">
              <a:solidFill>
                <a:srgbClr val="C00000"/>
              </a:solidFill>
              <a:miter/>
            </a:ln>
          </p:spPr>
          <p:txBody>
            <a:bodyPr lIns="45718" tIns="45718" rIns="45718" bIns="45718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" name="Rectangle">
              <a:extLst>
                <a:ext uri="{FF2B5EF4-FFF2-40B4-BE49-F238E27FC236}">
                  <a16:creationId xmlns:a16="http://schemas.microsoft.com/office/drawing/2014/main" id="{4AD210B3-2F7B-476D-9194-2A53392B2C61}"/>
                </a:ext>
              </a:extLst>
            </p:cNvPr>
            <p:cNvSpPr/>
            <p:nvPr/>
          </p:nvSpPr>
          <p:spPr>
            <a:xfrm>
              <a:off x="9228" y="5390"/>
              <a:ext cx="12173551" cy="1394435"/>
            </a:xfrm>
            <a:prstGeom prst="rect">
              <a:avLst/>
            </a:prstGeom>
            <a:solidFill>
              <a:srgbClr val="C00000"/>
            </a:solidFill>
            <a:ln w="12700" cap="flat">
              <a:noFill/>
              <a:miter lim="400000"/>
            </a:ln>
            <a:effectLst>
              <a:outerShdw blurRad="190500" dist="228600" dir="2700000" rotWithShape="0">
                <a:srgbClr val="000000">
                  <a:alpha val="3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pic>
          <p:nvPicPr>
            <p:cNvPr id="9" name="Picture 2" descr="Picture 2">
              <a:extLst>
                <a:ext uri="{FF2B5EF4-FFF2-40B4-BE49-F238E27FC236}">
                  <a16:creationId xmlns:a16="http://schemas.microsoft.com/office/drawing/2014/main" id="{3B9EA5B4-6CAC-4501-BFC1-AA27217264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-5390"/>
              <a:ext cx="1394400" cy="1394400"/>
            </a:xfrm>
            <a:prstGeom prst="rect">
              <a:avLst/>
            </a:prstGeom>
            <a:ln w="12700">
              <a:miter lim="400000"/>
            </a:ln>
          </p:spPr>
        </p:pic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Line"/>
          <p:cNvSpPr/>
          <p:nvPr/>
        </p:nvSpPr>
        <p:spPr>
          <a:xfrm>
            <a:off x="1852377" y="1866900"/>
            <a:ext cx="6611096" cy="0"/>
          </a:xfrm>
          <a:prstGeom prst="line">
            <a:avLst/>
          </a:prstGeom>
          <a:ln w="25400">
            <a:solidFill>
              <a:srgbClr val="FFFFFF"/>
            </a:solidFill>
            <a:miter/>
          </a:ln>
        </p:spPr>
        <p:txBody>
          <a:bodyPr lIns="34289" rIns="34289" numCol="1"/>
          <a:lstStyle/>
          <a:p>
            <a:endParaRPr sz="1350"/>
          </a:p>
        </p:txBody>
      </p:sp>
      <p:sp>
        <p:nvSpPr>
          <p:cNvPr id="210" name="Line"/>
          <p:cNvSpPr/>
          <p:nvPr/>
        </p:nvSpPr>
        <p:spPr>
          <a:xfrm flipV="1">
            <a:off x="2966257" y="1005447"/>
            <a:ext cx="1" cy="779547"/>
          </a:xfrm>
          <a:prstGeom prst="line">
            <a:avLst/>
          </a:prstGeom>
          <a:ln w="25400">
            <a:solidFill>
              <a:srgbClr val="FFFFFF"/>
            </a:solidFill>
            <a:miter/>
          </a:ln>
        </p:spPr>
        <p:txBody>
          <a:bodyPr lIns="34289" rIns="34289" numCol="1"/>
          <a:lstStyle/>
          <a:p>
            <a:endParaRPr sz="135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3DE50F-03B0-49F5-A025-798BEE7459EA}"/>
              </a:ext>
            </a:extLst>
          </p:cNvPr>
          <p:cNvSpPr txBox="1"/>
          <p:nvPr/>
        </p:nvSpPr>
        <p:spPr>
          <a:xfrm>
            <a:off x="3525743" y="1410605"/>
            <a:ext cx="5140513" cy="4847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4289" tIns="34290" rIns="34289" bIns="34290" numCol="1" anchor="t">
            <a:spAutoFit/>
          </a:bodyPr>
          <a:lstStyle>
            <a:defPPr marL="0" marR="0" indent="0" algn="l" defTabSz="914400" rtl="0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1pPr>
            <a:lvl2pPr marL="0" marR="0" indent="457200" algn="l" defTabSz="914400" rtl="0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914400" algn="l" defTabSz="914400" rtl="0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1371600" algn="l" defTabSz="914400" rtl="0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1828800" algn="l" defTabSz="914400" rtl="0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2286000" algn="l" defTabSz="914400" rtl="0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2743200" algn="l" defTabSz="914400" rtl="0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3200400" algn="l" defTabSz="914400" rtl="0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3657600" algn="l" defTabSz="914400" rtl="0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r>
              <a:rPr lang="en-US" sz="2700" u="sng" dirty="0">
                <a:latin typeface="Arial"/>
              </a:rPr>
              <a:t>PLANS &amp; UPCOMING EVENTS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9767D49-9B26-4547-8513-7B131EDF4F74}"/>
              </a:ext>
            </a:extLst>
          </p:cNvPr>
          <p:cNvSpPr txBox="1"/>
          <p:nvPr/>
        </p:nvSpPr>
        <p:spPr>
          <a:xfrm>
            <a:off x="1852377" y="2095286"/>
            <a:ext cx="7082286" cy="544764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4289" tIns="34289" rIns="34289" bIns="34289" numCol="1" spcCol="3810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14313" indent="-214313">
              <a:buFont typeface="Arial"/>
              <a:buChar char="•"/>
            </a:pPr>
            <a:r>
              <a:rPr lang="en-US" sz="1500" dirty="0"/>
              <a:t>Big day for the army on Saturday 13th November 2021 for our fixture vs Grimsby Town </a:t>
            </a:r>
          </a:p>
          <a:p>
            <a:endParaRPr lang="en-US" sz="1500" dirty="0"/>
          </a:p>
          <a:p>
            <a:pPr marL="214313" indent="-214313">
              <a:buFont typeface="Arial"/>
              <a:buChar char="•"/>
            </a:pPr>
            <a:r>
              <a:rPr lang="en-US" sz="1500" dirty="0"/>
              <a:t>Veterans Hub starting from January 2022. </a:t>
            </a:r>
          </a:p>
          <a:p>
            <a:endParaRPr lang="en-US" sz="1500" dirty="0"/>
          </a:p>
          <a:p>
            <a:pPr marL="214313" indent="-214313">
              <a:buFont typeface="Arial"/>
              <a:buChar char="•"/>
            </a:pPr>
            <a:r>
              <a:rPr lang="en-US" sz="1500" dirty="0"/>
              <a:t>EBB Tournament for Grassroot Clubs &amp; Academies in Summer 2022 (Foundation &amp; Academy). </a:t>
            </a:r>
          </a:p>
          <a:p>
            <a:pPr marL="214313" indent="-214313">
              <a:buFont typeface="Arial"/>
              <a:buChar char="•"/>
            </a:pPr>
            <a:endParaRPr lang="en-US" sz="1500" dirty="0"/>
          </a:p>
          <a:p>
            <a:pPr marL="214313" indent="-214313">
              <a:buFont typeface="Arial"/>
              <a:buChar char="•"/>
            </a:pPr>
            <a:r>
              <a:rPr lang="en-US" sz="1500" dirty="0"/>
              <a:t>Planning to run and develop girls only football camps during half terms – from April 2022. </a:t>
            </a:r>
          </a:p>
          <a:p>
            <a:pPr marL="214313" indent="-214313">
              <a:buFont typeface="Arial"/>
              <a:buChar char="•"/>
            </a:pPr>
            <a:endParaRPr lang="en-US" sz="1500" dirty="0"/>
          </a:p>
          <a:p>
            <a:pPr marL="214313" indent="-214313">
              <a:buFont typeface="Arial"/>
              <a:buChar char="•"/>
            </a:pPr>
            <a:r>
              <a:rPr lang="en-US" sz="1500" dirty="0"/>
              <a:t>Youth Leadership </a:t>
            </a:r>
            <a:r>
              <a:rPr lang="en-US" sz="1500" dirty="0" err="1"/>
              <a:t>Programme</a:t>
            </a:r>
            <a:r>
              <a:rPr lang="en-US" sz="1500" dirty="0"/>
              <a:t> for Academy Students - providing work for them during their scholarship.  </a:t>
            </a:r>
          </a:p>
          <a:p>
            <a:pPr marL="214313" indent="-214313">
              <a:buFont typeface="Arial"/>
              <a:buChar char="•"/>
            </a:pPr>
            <a:endParaRPr lang="en-US" sz="1500" dirty="0"/>
          </a:p>
          <a:p>
            <a:pPr marL="214313" indent="-214313">
              <a:buFont typeface="Arial"/>
              <a:buChar char="•"/>
            </a:pPr>
            <a:r>
              <a:rPr lang="en-US" sz="1500" dirty="0"/>
              <a:t>Support Mental Health by running recreational football sessions from January 2022. </a:t>
            </a:r>
          </a:p>
          <a:p>
            <a:endParaRPr lang="en-US" sz="1500" dirty="0"/>
          </a:p>
          <a:p>
            <a:pPr marL="214313" indent="-214313">
              <a:buFont typeface="Arial"/>
              <a:buChar char="•"/>
            </a:pPr>
            <a:r>
              <a:rPr lang="en-US" sz="1500" dirty="0"/>
              <a:t>Support Nepalese football by running training sessions for the army for their current adult teams from January 2022. </a:t>
            </a:r>
          </a:p>
          <a:p>
            <a:pPr marL="214313" indent="-214313">
              <a:buFont typeface="Arial"/>
              <a:buChar char="•"/>
            </a:pPr>
            <a:endParaRPr lang="en-US" sz="1350" dirty="0"/>
          </a:p>
          <a:p>
            <a:pPr marL="214313" indent="-214313">
              <a:buFont typeface="Arial"/>
              <a:buChar char="•"/>
            </a:pPr>
            <a:endParaRPr lang="en-US" sz="1350" dirty="0"/>
          </a:p>
          <a:p>
            <a:endParaRPr lang="en-US" sz="1350" dirty="0"/>
          </a:p>
          <a:p>
            <a:pPr marL="214313" indent="-214313">
              <a:buFont typeface="Arial"/>
              <a:buChar char="•"/>
            </a:pPr>
            <a:endParaRPr lang="en-US" sz="1350" dirty="0"/>
          </a:p>
          <a:p>
            <a:pPr marL="214313" indent="-214313">
              <a:buFont typeface="Arial"/>
              <a:buChar char="•"/>
            </a:pPr>
            <a:endParaRPr lang="en-US" sz="1350" dirty="0"/>
          </a:p>
          <a:p>
            <a:endParaRPr lang="en-US" sz="1350" dirty="0"/>
          </a:p>
          <a:p>
            <a:pPr marL="214313" indent="-214313">
              <a:buFont typeface="Arial"/>
              <a:buChar char="•"/>
            </a:pPr>
            <a:endParaRPr lang="en-US" sz="1350" dirty="0"/>
          </a:p>
        </p:txBody>
      </p:sp>
      <p:pic>
        <p:nvPicPr>
          <p:cNvPr id="5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39529D15-0A45-49CF-8CAD-D010A11C55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9008" y="4522709"/>
            <a:ext cx="1766258" cy="1381758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D1097C78-80BE-4455-BD73-D1D28E6FB89B}"/>
              </a:ext>
            </a:extLst>
          </p:cNvPr>
          <p:cNvGrpSpPr/>
          <p:nvPr/>
        </p:nvGrpSpPr>
        <p:grpSpPr>
          <a:xfrm>
            <a:off x="0" y="-5390"/>
            <a:ext cx="12192000" cy="6858000"/>
            <a:chOff x="0" y="-5390"/>
            <a:chExt cx="12192000" cy="6858000"/>
          </a:xfrm>
        </p:grpSpPr>
        <p:sp>
          <p:nvSpPr>
            <p:cNvPr id="8" name="Rectangle 1">
              <a:extLst>
                <a:ext uri="{FF2B5EF4-FFF2-40B4-BE49-F238E27FC236}">
                  <a16:creationId xmlns:a16="http://schemas.microsoft.com/office/drawing/2014/main" id="{DC5BD4A3-D27C-4F69-8591-8D08F24771B6}"/>
                </a:ext>
              </a:extLst>
            </p:cNvPr>
            <p:cNvSpPr/>
            <p:nvPr/>
          </p:nvSpPr>
          <p:spPr>
            <a:xfrm>
              <a:off x="0" y="-5390"/>
              <a:ext cx="12192000" cy="6858000"/>
            </a:xfrm>
            <a:prstGeom prst="rect">
              <a:avLst/>
            </a:prstGeom>
            <a:ln w="76200">
              <a:solidFill>
                <a:srgbClr val="C00000"/>
              </a:solidFill>
              <a:miter/>
            </a:ln>
          </p:spPr>
          <p:txBody>
            <a:bodyPr lIns="45718" tIns="45718" rIns="45718" bIns="45718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" name="Rectangle">
              <a:extLst>
                <a:ext uri="{FF2B5EF4-FFF2-40B4-BE49-F238E27FC236}">
                  <a16:creationId xmlns:a16="http://schemas.microsoft.com/office/drawing/2014/main" id="{68E98AFB-5D93-4612-B192-45C12E29C81A}"/>
                </a:ext>
              </a:extLst>
            </p:cNvPr>
            <p:cNvSpPr/>
            <p:nvPr/>
          </p:nvSpPr>
          <p:spPr>
            <a:xfrm>
              <a:off x="9228" y="5390"/>
              <a:ext cx="12173551" cy="1394435"/>
            </a:xfrm>
            <a:prstGeom prst="rect">
              <a:avLst/>
            </a:prstGeom>
            <a:solidFill>
              <a:srgbClr val="C00000"/>
            </a:solidFill>
            <a:ln w="12700" cap="flat">
              <a:noFill/>
              <a:miter lim="400000"/>
            </a:ln>
            <a:effectLst>
              <a:outerShdw blurRad="190500" dist="228600" dir="2700000" rotWithShape="0">
                <a:srgbClr val="000000">
                  <a:alpha val="3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pic>
          <p:nvPicPr>
            <p:cNvPr id="10" name="Picture 2" descr="Picture 2">
              <a:extLst>
                <a:ext uri="{FF2B5EF4-FFF2-40B4-BE49-F238E27FC236}">
                  <a16:creationId xmlns:a16="http://schemas.microsoft.com/office/drawing/2014/main" id="{8E377117-7A87-42FC-A10A-E4049B9D526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-5390"/>
              <a:ext cx="1394400" cy="1394400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2916606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7528" y="1410605"/>
            <a:ext cx="8064896" cy="6064696"/>
          </a:xfrm>
        </p:spPr>
        <p:txBody>
          <a:bodyPr>
            <a:normAutofit/>
          </a:bodyPr>
          <a:lstStyle/>
          <a:p>
            <a:r>
              <a:rPr lang="en-GB" sz="2400" dirty="0"/>
              <a:t>Agenda</a:t>
            </a:r>
            <a:br>
              <a:rPr lang="en-GB" sz="2400" dirty="0"/>
            </a:br>
            <a:r>
              <a:rPr lang="en-GB" sz="2400" dirty="0"/>
              <a:t>Welcome</a:t>
            </a:r>
            <a:br>
              <a:rPr lang="en-GB" sz="2400" dirty="0"/>
            </a:br>
            <a:r>
              <a:rPr lang="en-GB" sz="2400" dirty="0"/>
              <a:t>Update from the club </a:t>
            </a:r>
            <a:br>
              <a:rPr lang="en-GB" sz="2400" dirty="0"/>
            </a:br>
            <a:r>
              <a:rPr lang="en-GB" sz="2400" dirty="0"/>
              <a:t>Academy</a:t>
            </a:r>
            <a:br>
              <a:rPr lang="en-GB" sz="2400" dirty="0"/>
            </a:br>
            <a:r>
              <a:rPr lang="en-GB" sz="2400" dirty="0"/>
              <a:t>Shots Foundation </a:t>
            </a:r>
            <a:br>
              <a:rPr lang="en-GB" sz="2400" dirty="0"/>
            </a:br>
            <a:br>
              <a:rPr lang="en-GB" sz="2400" dirty="0"/>
            </a:br>
            <a:r>
              <a:rPr lang="en-GB" sz="2400" dirty="0"/>
              <a:t>Q&amp;A</a:t>
            </a:r>
            <a:br>
              <a:rPr lang="en-GB" sz="2400" dirty="0"/>
            </a:br>
            <a:r>
              <a:rPr lang="en-GB" sz="2400" dirty="0"/>
              <a:t>Break</a:t>
            </a:r>
            <a:br>
              <a:rPr lang="en-GB" sz="2400" dirty="0"/>
            </a:br>
            <a:r>
              <a:rPr lang="en-GB" sz="2400" dirty="0"/>
              <a:t>On-Pitch</a:t>
            </a:r>
            <a:br>
              <a:rPr lang="en-GB" sz="2400" dirty="0"/>
            </a:br>
            <a:br>
              <a:rPr lang="en-GB" sz="3600" dirty="0"/>
            </a:b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pic>
        <p:nvPicPr>
          <p:cNvPr id="4" name="Picture 3" descr="../Documents/National%20League%20badges%202017-18/ATFC%20badge%20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8" y="4941168"/>
            <a:ext cx="1600200" cy="16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575720" y="5589241"/>
            <a:ext cx="32403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Aldershot Town Football Club</a:t>
            </a:r>
          </a:p>
          <a:p>
            <a:endParaRPr lang="en-GB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www.theshots.co.uk</a:t>
            </a:r>
            <a:endParaRPr lang="en-GB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9968381-CDDF-46D6-BF08-EE2EADC5D86D}"/>
              </a:ext>
            </a:extLst>
          </p:cNvPr>
          <p:cNvGrpSpPr/>
          <p:nvPr/>
        </p:nvGrpSpPr>
        <p:grpSpPr>
          <a:xfrm>
            <a:off x="0" y="-5390"/>
            <a:ext cx="12192000" cy="6858000"/>
            <a:chOff x="0" y="-5390"/>
            <a:chExt cx="12192000" cy="6858000"/>
          </a:xfrm>
        </p:grpSpPr>
        <p:sp>
          <p:nvSpPr>
            <p:cNvPr id="14" name="Rectangle 1">
              <a:extLst>
                <a:ext uri="{FF2B5EF4-FFF2-40B4-BE49-F238E27FC236}">
                  <a16:creationId xmlns:a16="http://schemas.microsoft.com/office/drawing/2014/main" id="{C35AF259-D583-48D4-89A3-AE835294ACA8}"/>
                </a:ext>
              </a:extLst>
            </p:cNvPr>
            <p:cNvSpPr/>
            <p:nvPr/>
          </p:nvSpPr>
          <p:spPr>
            <a:xfrm>
              <a:off x="0" y="-5390"/>
              <a:ext cx="12192000" cy="6858000"/>
            </a:xfrm>
            <a:prstGeom prst="rect">
              <a:avLst/>
            </a:prstGeom>
            <a:ln w="76200">
              <a:solidFill>
                <a:srgbClr val="C00000"/>
              </a:solidFill>
              <a:miter/>
            </a:ln>
          </p:spPr>
          <p:txBody>
            <a:bodyPr lIns="45718" tIns="45718" rIns="45718" bIns="45718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" name="Rectangle">
              <a:extLst>
                <a:ext uri="{FF2B5EF4-FFF2-40B4-BE49-F238E27FC236}">
                  <a16:creationId xmlns:a16="http://schemas.microsoft.com/office/drawing/2014/main" id="{DAF04AE5-ABE3-4622-8221-3370B1216085}"/>
                </a:ext>
              </a:extLst>
            </p:cNvPr>
            <p:cNvSpPr/>
            <p:nvPr/>
          </p:nvSpPr>
          <p:spPr>
            <a:xfrm>
              <a:off x="9228" y="5390"/>
              <a:ext cx="12173551" cy="1394435"/>
            </a:xfrm>
            <a:prstGeom prst="rect">
              <a:avLst/>
            </a:prstGeom>
            <a:solidFill>
              <a:srgbClr val="C00000"/>
            </a:solidFill>
            <a:ln w="12700" cap="flat">
              <a:noFill/>
              <a:miter lim="400000"/>
            </a:ln>
            <a:effectLst>
              <a:outerShdw blurRad="190500" dist="228600" dir="2700000" rotWithShape="0">
                <a:srgbClr val="000000">
                  <a:alpha val="3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pic>
          <p:nvPicPr>
            <p:cNvPr id="16" name="Picture 2" descr="Picture 2">
              <a:extLst>
                <a:ext uri="{FF2B5EF4-FFF2-40B4-BE49-F238E27FC236}">
                  <a16:creationId xmlns:a16="http://schemas.microsoft.com/office/drawing/2014/main" id="{410C7F2F-E8F1-45F7-9FA5-4C00688AAF9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-5390"/>
              <a:ext cx="1394400" cy="1394400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26494745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1FE12-76BE-445D-9CE2-CB20C6796B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3971" y="2195219"/>
            <a:ext cx="3483938" cy="2166836"/>
          </a:xfrm>
        </p:spPr>
        <p:txBody>
          <a:bodyPr anchor="b">
            <a:normAutofit/>
          </a:bodyPr>
          <a:lstStyle/>
          <a:p>
            <a:pPr algn="l"/>
            <a:r>
              <a:rPr lang="en-GB" dirty="0"/>
              <a:t>Mark Butler</a:t>
            </a:r>
            <a:br>
              <a:rPr lang="en-GB" dirty="0"/>
            </a:br>
            <a:r>
              <a:rPr lang="en-GB" dirty="0"/>
              <a:t>Commercial </a:t>
            </a:r>
            <a:r>
              <a:rPr lang="en-GB" sz="3000" dirty="0"/>
              <a:t>Sept 21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A66A0F0-7BEF-4C7A-A831-58420E0EC7D8}"/>
              </a:ext>
            </a:extLst>
          </p:cNvPr>
          <p:cNvGrpSpPr/>
          <p:nvPr/>
        </p:nvGrpSpPr>
        <p:grpSpPr>
          <a:xfrm>
            <a:off x="0" y="-5390"/>
            <a:ext cx="12192000" cy="6858000"/>
            <a:chOff x="0" y="-5390"/>
            <a:chExt cx="12192000" cy="6858000"/>
          </a:xfrm>
        </p:grpSpPr>
        <p:sp>
          <p:nvSpPr>
            <p:cNvPr id="6" name="Rectangle 1">
              <a:extLst>
                <a:ext uri="{FF2B5EF4-FFF2-40B4-BE49-F238E27FC236}">
                  <a16:creationId xmlns:a16="http://schemas.microsoft.com/office/drawing/2014/main" id="{5C9AFF3B-947B-4365-8AF9-FCE3782500EB}"/>
                </a:ext>
              </a:extLst>
            </p:cNvPr>
            <p:cNvSpPr/>
            <p:nvPr/>
          </p:nvSpPr>
          <p:spPr>
            <a:xfrm>
              <a:off x="0" y="-5390"/>
              <a:ext cx="12192000" cy="6858000"/>
            </a:xfrm>
            <a:prstGeom prst="rect">
              <a:avLst/>
            </a:prstGeom>
            <a:ln w="76200">
              <a:solidFill>
                <a:srgbClr val="C00000"/>
              </a:solidFill>
              <a:miter/>
            </a:ln>
          </p:spPr>
          <p:txBody>
            <a:bodyPr lIns="45718" tIns="45718" rIns="45718" bIns="45718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" name="Rectangle">
              <a:extLst>
                <a:ext uri="{FF2B5EF4-FFF2-40B4-BE49-F238E27FC236}">
                  <a16:creationId xmlns:a16="http://schemas.microsoft.com/office/drawing/2014/main" id="{2539A212-59EB-4BEB-B158-B7AAC1BF44A2}"/>
                </a:ext>
              </a:extLst>
            </p:cNvPr>
            <p:cNvSpPr/>
            <p:nvPr/>
          </p:nvSpPr>
          <p:spPr>
            <a:xfrm>
              <a:off x="9228" y="5390"/>
              <a:ext cx="12173551" cy="1394435"/>
            </a:xfrm>
            <a:prstGeom prst="rect">
              <a:avLst/>
            </a:prstGeom>
            <a:solidFill>
              <a:srgbClr val="C00000"/>
            </a:solidFill>
            <a:ln w="12700" cap="flat">
              <a:noFill/>
              <a:miter lim="400000"/>
            </a:ln>
            <a:effectLst>
              <a:outerShdw blurRad="190500" dist="228600" dir="2700000" rotWithShape="0">
                <a:srgbClr val="000000">
                  <a:alpha val="3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pic>
          <p:nvPicPr>
            <p:cNvPr id="8" name="Picture 2" descr="Picture 2">
              <a:extLst>
                <a:ext uri="{FF2B5EF4-FFF2-40B4-BE49-F238E27FC236}">
                  <a16:creationId xmlns:a16="http://schemas.microsoft.com/office/drawing/2014/main" id="{E6B96D36-8D6B-42B8-BAA6-C136527195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-5390"/>
              <a:ext cx="1394400" cy="1394400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11157099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1FE12-76BE-445D-9CE2-CB20C6796B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3971" y="2195219"/>
            <a:ext cx="3483938" cy="2166836"/>
          </a:xfrm>
        </p:spPr>
        <p:txBody>
          <a:bodyPr anchor="b">
            <a:normAutofit/>
          </a:bodyPr>
          <a:lstStyle/>
          <a:p>
            <a:pPr algn="l"/>
            <a:r>
              <a:rPr lang="en-GB" dirty="0"/>
              <a:t>Figures</a:t>
            </a:r>
            <a:br>
              <a:rPr lang="en-GB" dirty="0"/>
            </a:br>
            <a:r>
              <a:rPr lang="en-GB" sz="2100" dirty="0"/>
              <a:t>Current v Target</a:t>
            </a:r>
            <a:br>
              <a:rPr lang="en-GB" sz="2100" dirty="0"/>
            </a:br>
            <a:r>
              <a:rPr lang="en-GB" sz="2100" dirty="0"/>
              <a:t>71% of turnover</a:t>
            </a:r>
            <a:br>
              <a:rPr lang="en-GB" sz="2100" dirty="0"/>
            </a:br>
            <a:r>
              <a:rPr lang="en-GB" sz="2100" dirty="0"/>
              <a:t>81% of Profit</a:t>
            </a:r>
            <a:br>
              <a:rPr lang="en-GB" sz="2100" dirty="0"/>
            </a:br>
            <a:r>
              <a:rPr lang="en-GB" sz="2100" dirty="0"/>
              <a:t>after 3 months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C4FBA27-7AB8-43BA-BFED-AF7D52236A75}"/>
              </a:ext>
            </a:extLst>
          </p:cNvPr>
          <p:cNvGrpSpPr/>
          <p:nvPr/>
        </p:nvGrpSpPr>
        <p:grpSpPr>
          <a:xfrm>
            <a:off x="0" y="-5390"/>
            <a:ext cx="12192000" cy="6858000"/>
            <a:chOff x="0" y="-5390"/>
            <a:chExt cx="12192000" cy="6858000"/>
          </a:xfrm>
        </p:grpSpPr>
        <p:sp>
          <p:nvSpPr>
            <p:cNvPr id="6" name="Rectangle 1">
              <a:extLst>
                <a:ext uri="{FF2B5EF4-FFF2-40B4-BE49-F238E27FC236}">
                  <a16:creationId xmlns:a16="http://schemas.microsoft.com/office/drawing/2014/main" id="{848E3BE9-F0A1-4029-97BD-4CD7C96814BC}"/>
                </a:ext>
              </a:extLst>
            </p:cNvPr>
            <p:cNvSpPr/>
            <p:nvPr/>
          </p:nvSpPr>
          <p:spPr>
            <a:xfrm>
              <a:off x="0" y="-5390"/>
              <a:ext cx="12192000" cy="6858000"/>
            </a:xfrm>
            <a:prstGeom prst="rect">
              <a:avLst/>
            </a:prstGeom>
            <a:ln w="76200">
              <a:solidFill>
                <a:srgbClr val="C00000"/>
              </a:solidFill>
              <a:miter/>
            </a:ln>
          </p:spPr>
          <p:txBody>
            <a:bodyPr lIns="45718" tIns="45718" rIns="45718" bIns="45718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" name="Rectangle">
              <a:extLst>
                <a:ext uri="{FF2B5EF4-FFF2-40B4-BE49-F238E27FC236}">
                  <a16:creationId xmlns:a16="http://schemas.microsoft.com/office/drawing/2014/main" id="{D383E509-B137-4FC1-8B37-AAD92C924B58}"/>
                </a:ext>
              </a:extLst>
            </p:cNvPr>
            <p:cNvSpPr/>
            <p:nvPr/>
          </p:nvSpPr>
          <p:spPr>
            <a:xfrm>
              <a:off x="9228" y="5390"/>
              <a:ext cx="12173551" cy="1394435"/>
            </a:xfrm>
            <a:prstGeom prst="rect">
              <a:avLst/>
            </a:prstGeom>
            <a:solidFill>
              <a:srgbClr val="C00000"/>
            </a:solidFill>
            <a:ln w="12700" cap="flat">
              <a:noFill/>
              <a:miter lim="400000"/>
            </a:ln>
            <a:effectLst>
              <a:outerShdw blurRad="190500" dist="228600" dir="2700000" rotWithShape="0">
                <a:srgbClr val="000000">
                  <a:alpha val="3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pic>
          <p:nvPicPr>
            <p:cNvPr id="8" name="Picture 2" descr="Picture 2">
              <a:extLst>
                <a:ext uri="{FF2B5EF4-FFF2-40B4-BE49-F238E27FC236}">
                  <a16:creationId xmlns:a16="http://schemas.microsoft.com/office/drawing/2014/main" id="{9BF473AA-ACFA-4651-B228-3069295BD8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-5390"/>
              <a:ext cx="1394400" cy="1394400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26729986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B9342-923B-4745-856A-0F2DECB7C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4200" y="1904467"/>
            <a:ext cx="3754752" cy="994172"/>
          </a:xfrm>
        </p:spPr>
        <p:txBody>
          <a:bodyPr>
            <a:normAutofit/>
          </a:bodyPr>
          <a:lstStyle/>
          <a:p>
            <a:r>
              <a:rPr lang="en-GB" dirty="0"/>
              <a:t>Successes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9D3AB-328E-45D4-BDF0-2F0266D03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7533" y="3011238"/>
            <a:ext cx="3754752" cy="2386263"/>
          </a:xfrm>
        </p:spPr>
        <p:txBody>
          <a:bodyPr anchor="t">
            <a:normAutofit/>
          </a:bodyPr>
          <a:lstStyle/>
          <a:p>
            <a:r>
              <a:rPr lang="en-GB" sz="1350" dirty="0"/>
              <a:t>Stands</a:t>
            </a:r>
          </a:p>
          <a:p>
            <a:r>
              <a:rPr lang="en-GB" sz="1350" dirty="0"/>
              <a:t>Shirt</a:t>
            </a:r>
          </a:p>
          <a:p>
            <a:r>
              <a:rPr lang="en-GB" sz="1350" dirty="0"/>
              <a:t>Ground</a:t>
            </a:r>
          </a:p>
          <a:p>
            <a:r>
              <a:rPr lang="en-GB" sz="1350" dirty="0"/>
              <a:t>Sportsman Dinner</a:t>
            </a:r>
          </a:p>
          <a:p>
            <a:endParaRPr lang="en-GB" sz="135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E211C2E-68D7-4481-B965-2099D9B7374F}"/>
              </a:ext>
            </a:extLst>
          </p:cNvPr>
          <p:cNvGrpSpPr/>
          <p:nvPr/>
        </p:nvGrpSpPr>
        <p:grpSpPr>
          <a:xfrm>
            <a:off x="0" y="-5390"/>
            <a:ext cx="12192000" cy="6858000"/>
            <a:chOff x="0" y="-5390"/>
            <a:chExt cx="12192000" cy="6858000"/>
          </a:xfrm>
        </p:grpSpPr>
        <p:sp>
          <p:nvSpPr>
            <p:cNvPr id="6" name="Rectangle 1">
              <a:extLst>
                <a:ext uri="{FF2B5EF4-FFF2-40B4-BE49-F238E27FC236}">
                  <a16:creationId xmlns:a16="http://schemas.microsoft.com/office/drawing/2014/main" id="{A6D30524-42B2-48D7-8917-EE35E6C22C2D}"/>
                </a:ext>
              </a:extLst>
            </p:cNvPr>
            <p:cNvSpPr/>
            <p:nvPr/>
          </p:nvSpPr>
          <p:spPr>
            <a:xfrm>
              <a:off x="0" y="-5390"/>
              <a:ext cx="12192000" cy="6858000"/>
            </a:xfrm>
            <a:prstGeom prst="rect">
              <a:avLst/>
            </a:prstGeom>
            <a:ln w="76200">
              <a:solidFill>
                <a:srgbClr val="C00000"/>
              </a:solidFill>
              <a:miter/>
            </a:ln>
          </p:spPr>
          <p:txBody>
            <a:bodyPr lIns="45718" tIns="45718" rIns="45718" bIns="45718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" name="Rectangle">
              <a:extLst>
                <a:ext uri="{FF2B5EF4-FFF2-40B4-BE49-F238E27FC236}">
                  <a16:creationId xmlns:a16="http://schemas.microsoft.com/office/drawing/2014/main" id="{AC79C5DF-8031-4BE5-837B-845FEBED3181}"/>
                </a:ext>
              </a:extLst>
            </p:cNvPr>
            <p:cNvSpPr/>
            <p:nvPr/>
          </p:nvSpPr>
          <p:spPr>
            <a:xfrm>
              <a:off x="9228" y="5390"/>
              <a:ext cx="12173551" cy="1394435"/>
            </a:xfrm>
            <a:prstGeom prst="rect">
              <a:avLst/>
            </a:prstGeom>
            <a:solidFill>
              <a:srgbClr val="C00000"/>
            </a:solidFill>
            <a:ln w="12700" cap="flat">
              <a:noFill/>
              <a:miter lim="400000"/>
            </a:ln>
            <a:effectLst>
              <a:outerShdw blurRad="190500" dist="228600" dir="2700000" rotWithShape="0">
                <a:srgbClr val="000000">
                  <a:alpha val="3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pic>
          <p:nvPicPr>
            <p:cNvPr id="8" name="Picture 2" descr="Picture 2">
              <a:extLst>
                <a:ext uri="{FF2B5EF4-FFF2-40B4-BE49-F238E27FC236}">
                  <a16:creationId xmlns:a16="http://schemas.microsoft.com/office/drawing/2014/main" id="{78A24CA7-8AA6-49A1-840F-B80D81890D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-5390"/>
              <a:ext cx="1394400" cy="1394400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14881918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46BA8-2076-4B70-A67F-E58541CE6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4200" y="1904467"/>
            <a:ext cx="3754752" cy="994172"/>
          </a:xfrm>
        </p:spPr>
        <p:txBody>
          <a:bodyPr>
            <a:normAutofit/>
          </a:bodyPr>
          <a:lstStyle/>
          <a:p>
            <a:r>
              <a:rPr lang="en-GB" dirty="0"/>
              <a:t>Areas to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8C81D-3A00-455A-AF7D-0EAEF7831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7533" y="3011238"/>
            <a:ext cx="3754752" cy="2386263"/>
          </a:xfrm>
        </p:spPr>
        <p:txBody>
          <a:bodyPr anchor="t"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GB" sz="2400" dirty="0"/>
              <a:t>Match Sponsor x4</a:t>
            </a:r>
          </a:p>
          <a:p>
            <a:pPr>
              <a:lnSpc>
                <a:spcPct val="120000"/>
              </a:lnSpc>
            </a:pPr>
            <a:r>
              <a:rPr lang="en-GB" sz="2400" dirty="0"/>
              <a:t>Ball Sponsorship x6</a:t>
            </a:r>
          </a:p>
          <a:p>
            <a:pPr>
              <a:lnSpc>
                <a:spcPct val="120000"/>
              </a:lnSpc>
            </a:pPr>
            <a:r>
              <a:rPr lang="en-GB" sz="2400" dirty="0"/>
              <a:t>Ad Boards</a:t>
            </a:r>
          </a:p>
          <a:p>
            <a:pPr>
              <a:lnSpc>
                <a:spcPct val="120000"/>
              </a:lnSpc>
            </a:pPr>
            <a:r>
              <a:rPr lang="en-GB" sz="2400" dirty="0"/>
              <a:t>Mesh banners</a:t>
            </a:r>
          </a:p>
          <a:p>
            <a:pPr>
              <a:lnSpc>
                <a:spcPct val="120000"/>
              </a:lnSpc>
            </a:pPr>
            <a:r>
              <a:rPr lang="en-GB" sz="2400" dirty="0"/>
              <a:t>Programme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4BB5ED5-4EAE-4B59-96D0-64E41207C61B}"/>
              </a:ext>
            </a:extLst>
          </p:cNvPr>
          <p:cNvGrpSpPr/>
          <p:nvPr/>
        </p:nvGrpSpPr>
        <p:grpSpPr>
          <a:xfrm>
            <a:off x="0" y="-5390"/>
            <a:ext cx="12192000" cy="6858000"/>
            <a:chOff x="0" y="-5390"/>
            <a:chExt cx="12192000" cy="6858000"/>
          </a:xfrm>
        </p:grpSpPr>
        <p:sp>
          <p:nvSpPr>
            <p:cNvPr id="7" name="Rectangle 1">
              <a:extLst>
                <a:ext uri="{FF2B5EF4-FFF2-40B4-BE49-F238E27FC236}">
                  <a16:creationId xmlns:a16="http://schemas.microsoft.com/office/drawing/2014/main" id="{0F1576C8-23F8-44C3-B075-1FA421571005}"/>
                </a:ext>
              </a:extLst>
            </p:cNvPr>
            <p:cNvSpPr/>
            <p:nvPr/>
          </p:nvSpPr>
          <p:spPr>
            <a:xfrm>
              <a:off x="0" y="-5390"/>
              <a:ext cx="12192000" cy="6858000"/>
            </a:xfrm>
            <a:prstGeom prst="rect">
              <a:avLst/>
            </a:prstGeom>
            <a:ln w="76200">
              <a:solidFill>
                <a:srgbClr val="C00000"/>
              </a:solidFill>
              <a:miter/>
            </a:ln>
          </p:spPr>
          <p:txBody>
            <a:bodyPr lIns="45718" tIns="45718" rIns="45718" bIns="45718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" name="Rectangle">
              <a:extLst>
                <a:ext uri="{FF2B5EF4-FFF2-40B4-BE49-F238E27FC236}">
                  <a16:creationId xmlns:a16="http://schemas.microsoft.com/office/drawing/2014/main" id="{4B2A6D96-4F93-470D-8FB2-70E5D28F4466}"/>
                </a:ext>
              </a:extLst>
            </p:cNvPr>
            <p:cNvSpPr/>
            <p:nvPr/>
          </p:nvSpPr>
          <p:spPr>
            <a:xfrm>
              <a:off x="9228" y="5390"/>
              <a:ext cx="12173551" cy="1394435"/>
            </a:xfrm>
            <a:prstGeom prst="rect">
              <a:avLst/>
            </a:prstGeom>
            <a:solidFill>
              <a:srgbClr val="C00000"/>
            </a:solidFill>
            <a:ln w="12700" cap="flat">
              <a:noFill/>
              <a:miter lim="400000"/>
            </a:ln>
            <a:effectLst>
              <a:outerShdw blurRad="190500" dist="228600" dir="2700000" rotWithShape="0">
                <a:srgbClr val="000000">
                  <a:alpha val="3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pic>
          <p:nvPicPr>
            <p:cNvPr id="9" name="Picture 2" descr="Picture 2">
              <a:extLst>
                <a:ext uri="{FF2B5EF4-FFF2-40B4-BE49-F238E27FC236}">
                  <a16:creationId xmlns:a16="http://schemas.microsoft.com/office/drawing/2014/main" id="{F43F7330-8785-47FF-851C-D9637437CC4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-5390"/>
              <a:ext cx="1394400" cy="1394400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29103392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46BA8-2076-4B70-A67F-E58541CE6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4200" y="1904467"/>
            <a:ext cx="3754752" cy="994172"/>
          </a:xfrm>
        </p:spPr>
        <p:txBody>
          <a:bodyPr>
            <a:normAutofit/>
          </a:bodyPr>
          <a:lstStyle/>
          <a:p>
            <a:r>
              <a:rPr lang="en-GB" dirty="0"/>
              <a:t>In with a shot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8C81D-3A00-455A-AF7D-0EAEF7831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7533" y="3011238"/>
            <a:ext cx="3754752" cy="2386263"/>
          </a:xfrm>
        </p:spPr>
        <p:txBody>
          <a:bodyPr anchor="t">
            <a:normAutofit/>
          </a:bodyPr>
          <a:lstStyle/>
          <a:p>
            <a:pPr>
              <a:lnSpc>
                <a:spcPct val="120000"/>
              </a:lnSpc>
            </a:pPr>
            <a:r>
              <a:rPr lang="en-GB" sz="1350" dirty="0"/>
              <a:t>90 £5 members, 200 £2 members, approx.</a:t>
            </a:r>
          </a:p>
          <a:p>
            <a:pPr>
              <a:lnSpc>
                <a:spcPct val="120000"/>
              </a:lnSpc>
            </a:pPr>
            <a:r>
              <a:rPr lang="en-GB" sz="1350" dirty="0"/>
              <a:t>Annual </a:t>
            </a:r>
            <a:r>
              <a:rPr lang="en-GB" sz="1350" dirty="0" err="1"/>
              <a:t>payout</a:t>
            </a:r>
            <a:r>
              <a:rPr lang="en-GB" sz="1350" dirty="0"/>
              <a:t> to club and punter £20748</a:t>
            </a:r>
          </a:p>
          <a:p>
            <a:pPr>
              <a:lnSpc>
                <a:spcPct val="120000"/>
              </a:lnSpc>
            </a:pPr>
            <a:r>
              <a:rPr lang="en-GB" sz="1350" dirty="0"/>
              <a:t>Massive growth opportunity</a:t>
            </a:r>
          </a:p>
          <a:p>
            <a:pPr>
              <a:lnSpc>
                <a:spcPct val="120000"/>
              </a:lnSpc>
            </a:pPr>
            <a:endParaRPr lang="en-GB" sz="1350" dirty="0"/>
          </a:p>
          <a:p>
            <a:pPr>
              <a:lnSpc>
                <a:spcPct val="120000"/>
              </a:lnSpc>
            </a:pPr>
            <a:endParaRPr lang="en-GB" sz="135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3A2CA5F-4F05-428B-B3F3-33A2FF5BEACB}"/>
              </a:ext>
            </a:extLst>
          </p:cNvPr>
          <p:cNvGrpSpPr/>
          <p:nvPr/>
        </p:nvGrpSpPr>
        <p:grpSpPr>
          <a:xfrm>
            <a:off x="0" y="-5390"/>
            <a:ext cx="12192000" cy="6858000"/>
            <a:chOff x="0" y="-5390"/>
            <a:chExt cx="12192000" cy="6858000"/>
          </a:xfrm>
        </p:grpSpPr>
        <p:sp>
          <p:nvSpPr>
            <p:cNvPr id="7" name="Rectangle 1">
              <a:extLst>
                <a:ext uri="{FF2B5EF4-FFF2-40B4-BE49-F238E27FC236}">
                  <a16:creationId xmlns:a16="http://schemas.microsoft.com/office/drawing/2014/main" id="{4141A6D7-566D-4375-AA08-0C6749C012EB}"/>
                </a:ext>
              </a:extLst>
            </p:cNvPr>
            <p:cNvSpPr/>
            <p:nvPr/>
          </p:nvSpPr>
          <p:spPr>
            <a:xfrm>
              <a:off x="0" y="-5390"/>
              <a:ext cx="12192000" cy="6858000"/>
            </a:xfrm>
            <a:prstGeom prst="rect">
              <a:avLst/>
            </a:prstGeom>
            <a:ln w="76200">
              <a:solidFill>
                <a:srgbClr val="C00000"/>
              </a:solidFill>
              <a:miter/>
            </a:ln>
          </p:spPr>
          <p:txBody>
            <a:bodyPr lIns="45718" tIns="45718" rIns="45718" bIns="45718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" name="Rectangle">
              <a:extLst>
                <a:ext uri="{FF2B5EF4-FFF2-40B4-BE49-F238E27FC236}">
                  <a16:creationId xmlns:a16="http://schemas.microsoft.com/office/drawing/2014/main" id="{9CB0DD5F-6170-494D-B93E-9F310BD905B7}"/>
                </a:ext>
              </a:extLst>
            </p:cNvPr>
            <p:cNvSpPr/>
            <p:nvPr/>
          </p:nvSpPr>
          <p:spPr>
            <a:xfrm>
              <a:off x="9228" y="5390"/>
              <a:ext cx="12173551" cy="1394435"/>
            </a:xfrm>
            <a:prstGeom prst="rect">
              <a:avLst/>
            </a:prstGeom>
            <a:solidFill>
              <a:srgbClr val="C00000"/>
            </a:solidFill>
            <a:ln w="12700" cap="flat">
              <a:noFill/>
              <a:miter lim="400000"/>
            </a:ln>
            <a:effectLst>
              <a:outerShdw blurRad="190500" dist="228600" dir="2700000" rotWithShape="0">
                <a:srgbClr val="000000">
                  <a:alpha val="3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pic>
          <p:nvPicPr>
            <p:cNvPr id="9" name="Picture 2" descr="Picture 2">
              <a:extLst>
                <a:ext uri="{FF2B5EF4-FFF2-40B4-BE49-F238E27FC236}">
                  <a16:creationId xmlns:a16="http://schemas.microsoft.com/office/drawing/2014/main" id="{B5086841-A91A-4896-98CF-6FF525E886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-5390"/>
              <a:ext cx="1394400" cy="1394400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36120006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46BA8-2076-4B70-A67F-E58541CE6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4200" y="1904467"/>
            <a:ext cx="3754752" cy="994172"/>
          </a:xfrm>
        </p:spPr>
        <p:txBody>
          <a:bodyPr>
            <a:normAutofit/>
          </a:bodyPr>
          <a:lstStyle/>
          <a:p>
            <a:r>
              <a:rPr lang="en-GB" dirty="0"/>
              <a:t>April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8C81D-3A00-455A-AF7D-0EAEF7831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7533" y="3011238"/>
            <a:ext cx="3754752" cy="2386263"/>
          </a:xfrm>
        </p:spPr>
        <p:txBody>
          <a:bodyPr anchor="t">
            <a:normAutofit/>
          </a:bodyPr>
          <a:lstStyle/>
          <a:p>
            <a:r>
              <a:rPr lang="en-GB" sz="1350" dirty="0"/>
              <a:t>Collect Hospitality season ticket money</a:t>
            </a:r>
          </a:p>
          <a:p>
            <a:r>
              <a:rPr lang="en-GB" sz="1350" dirty="0"/>
              <a:t>Sell Summer Party</a:t>
            </a:r>
          </a:p>
          <a:p>
            <a:r>
              <a:rPr lang="en-GB" sz="1350" dirty="0"/>
              <a:t>Renew all other sponsors</a:t>
            </a:r>
          </a:p>
          <a:p>
            <a:r>
              <a:rPr lang="en-GB" sz="1350" dirty="0"/>
              <a:t>In with a Shot</a:t>
            </a:r>
          </a:p>
          <a:p>
            <a:r>
              <a:rPr lang="en-GB" sz="1350" dirty="0"/>
              <a:t>Expo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2F89E53-C1D5-4C26-9656-593F5E208523}"/>
              </a:ext>
            </a:extLst>
          </p:cNvPr>
          <p:cNvGrpSpPr/>
          <p:nvPr/>
        </p:nvGrpSpPr>
        <p:grpSpPr>
          <a:xfrm>
            <a:off x="0" y="-5390"/>
            <a:ext cx="12192000" cy="6858000"/>
            <a:chOff x="0" y="-5390"/>
            <a:chExt cx="12192000" cy="6858000"/>
          </a:xfrm>
        </p:grpSpPr>
        <p:sp>
          <p:nvSpPr>
            <p:cNvPr id="7" name="Rectangle 1">
              <a:extLst>
                <a:ext uri="{FF2B5EF4-FFF2-40B4-BE49-F238E27FC236}">
                  <a16:creationId xmlns:a16="http://schemas.microsoft.com/office/drawing/2014/main" id="{A4E8BF58-DBAF-4B8F-9B10-3D04CE4018C9}"/>
                </a:ext>
              </a:extLst>
            </p:cNvPr>
            <p:cNvSpPr/>
            <p:nvPr/>
          </p:nvSpPr>
          <p:spPr>
            <a:xfrm>
              <a:off x="0" y="-5390"/>
              <a:ext cx="12192000" cy="6858000"/>
            </a:xfrm>
            <a:prstGeom prst="rect">
              <a:avLst/>
            </a:prstGeom>
            <a:ln w="76200">
              <a:solidFill>
                <a:srgbClr val="C00000"/>
              </a:solidFill>
              <a:miter/>
            </a:ln>
          </p:spPr>
          <p:txBody>
            <a:bodyPr lIns="45718" tIns="45718" rIns="45718" bIns="45718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" name="Rectangle">
              <a:extLst>
                <a:ext uri="{FF2B5EF4-FFF2-40B4-BE49-F238E27FC236}">
                  <a16:creationId xmlns:a16="http://schemas.microsoft.com/office/drawing/2014/main" id="{E10FFA8D-DED8-4827-A8A3-2364353DEC4B}"/>
                </a:ext>
              </a:extLst>
            </p:cNvPr>
            <p:cNvSpPr/>
            <p:nvPr/>
          </p:nvSpPr>
          <p:spPr>
            <a:xfrm>
              <a:off x="9228" y="5390"/>
              <a:ext cx="12173551" cy="1394435"/>
            </a:xfrm>
            <a:prstGeom prst="rect">
              <a:avLst/>
            </a:prstGeom>
            <a:solidFill>
              <a:srgbClr val="C00000"/>
            </a:solidFill>
            <a:ln w="12700" cap="flat">
              <a:noFill/>
              <a:miter lim="400000"/>
            </a:ln>
            <a:effectLst>
              <a:outerShdw blurRad="190500" dist="228600" dir="2700000" rotWithShape="0">
                <a:srgbClr val="000000">
                  <a:alpha val="3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pic>
          <p:nvPicPr>
            <p:cNvPr id="9" name="Picture 2" descr="Picture 2">
              <a:extLst>
                <a:ext uri="{FF2B5EF4-FFF2-40B4-BE49-F238E27FC236}">
                  <a16:creationId xmlns:a16="http://schemas.microsoft.com/office/drawing/2014/main" id="{3834AC4C-2E9A-4B4A-981B-4B7CD88F64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-5390"/>
              <a:ext cx="1394400" cy="1394400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13607049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130426"/>
            <a:ext cx="7772400" cy="1658615"/>
          </a:xfrm>
        </p:spPr>
        <p:txBody>
          <a:bodyPr>
            <a:normAutofit/>
          </a:bodyPr>
          <a:lstStyle/>
          <a:p>
            <a:r>
              <a:rPr lang="en-GB" sz="3200" dirty="0"/>
              <a:t>Q &amp; A</a:t>
            </a:r>
            <a:br>
              <a:rPr lang="en-GB" sz="3200" dirty="0"/>
            </a:br>
            <a:endParaRPr lang="en-GB" sz="3200" dirty="0"/>
          </a:p>
        </p:txBody>
      </p:sp>
      <p:pic>
        <p:nvPicPr>
          <p:cNvPr id="4" name="Picture 3" descr="../Documents/National%20League%20badges%202017-18/ATFC%20badge%20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8" y="4941168"/>
            <a:ext cx="1600200" cy="16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575720" y="5589241"/>
            <a:ext cx="32403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Aldershot Town Football Club</a:t>
            </a:r>
          </a:p>
          <a:p>
            <a:endParaRPr lang="en-GB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www.theshots.co.uk</a:t>
            </a:r>
            <a:endParaRPr lang="en-GB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F2523B6-EA27-4D8E-A109-48C6B712D0CE}"/>
              </a:ext>
            </a:extLst>
          </p:cNvPr>
          <p:cNvGrpSpPr/>
          <p:nvPr/>
        </p:nvGrpSpPr>
        <p:grpSpPr>
          <a:xfrm>
            <a:off x="0" y="-5390"/>
            <a:ext cx="12192000" cy="6858000"/>
            <a:chOff x="0" y="-5390"/>
            <a:chExt cx="12192000" cy="6858000"/>
          </a:xfrm>
        </p:grpSpPr>
        <p:sp>
          <p:nvSpPr>
            <p:cNvPr id="7" name="Rectangle 1">
              <a:extLst>
                <a:ext uri="{FF2B5EF4-FFF2-40B4-BE49-F238E27FC236}">
                  <a16:creationId xmlns:a16="http://schemas.microsoft.com/office/drawing/2014/main" id="{9F79DF21-BB1F-4C51-8BBB-372346F399FB}"/>
                </a:ext>
              </a:extLst>
            </p:cNvPr>
            <p:cNvSpPr/>
            <p:nvPr/>
          </p:nvSpPr>
          <p:spPr>
            <a:xfrm>
              <a:off x="0" y="-5390"/>
              <a:ext cx="12192000" cy="6858000"/>
            </a:xfrm>
            <a:prstGeom prst="rect">
              <a:avLst/>
            </a:prstGeom>
            <a:ln w="76200">
              <a:solidFill>
                <a:srgbClr val="C00000"/>
              </a:solidFill>
              <a:miter/>
            </a:ln>
          </p:spPr>
          <p:txBody>
            <a:bodyPr lIns="45718" tIns="45718" rIns="45718" bIns="45718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" name="Rectangle">
              <a:extLst>
                <a:ext uri="{FF2B5EF4-FFF2-40B4-BE49-F238E27FC236}">
                  <a16:creationId xmlns:a16="http://schemas.microsoft.com/office/drawing/2014/main" id="{92EBFC80-6D28-458C-88E9-379B3AD04D42}"/>
                </a:ext>
              </a:extLst>
            </p:cNvPr>
            <p:cNvSpPr/>
            <p:nvPr/>
          </p:nvSpPr>
          <p:spPr>
            <a:xfrm>
              <a:off x="9228" y="5390"/>
              <a:ext cx="12173551" cy="1394435"/>
            </a:xfrm>
            <a:prstGeom prst="rect">
              <a:avLst/>
            </a:prstGeom>
            <a:solidFill>
              <a:srgbClr val="C00000"/>
            </a:solidFill>
            <a:ln w="12700" cap="flat">
              <a:noFill/>
              <a:miter lim="400000"/>
            </a:ln>
            <a:effectLst>
              <a:outerShdw blurRad="190500" dist="228600" dir="2700000" rotWithShape="0">
                <a:srgbClr val="000000">
                  <a:alpha val="3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pic>
          <p:nvPicPr>
            <p:cNvPr id="9" name="Picture 2" descr="Picture 2">
              <a:extLst>
                <a:ext uri="{FF2B5EF4-FFF2-40B4-BE49-F238E27FC236}">
                  <a16:creationId xmlns:a16="http://schemas.microsoft.com/office/drawing/2014/main" id="{85DD9C64-7D5B-4946-9BE9-A54240A84A4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-5390"/>
              <a:ext cx="1394400" cy="1394400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17655149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130426"/>
            <a:ext cx="7772400" cy="1658615"/>
          </a:xfrm>
        </p:spPr>
        <p:txBody>
          <a:bodyPr>
            <a:normAutofit/>
          </a:bodyPr>
          <a:lstStyle/>
          <a:p>
            <a:r>
              <a:rPr lang="en-GB" sz="3200" dirty="0"/>
              <a:t>Break</a:t>
            </a:r>
            <a:br>
              <a:rPr lang="en-GB" sz="3200" dirty="0"/>
            </a:br>
            <a:r>
              <a:rPr lang="en-GB" sz="3200" dirty="0"/>
              <a:t>Followed by Football Manager </a:t>
            </a:r>
            <a:br>
              <a:rPr lang="en-GB" sz="3200" dirty="0"/>
            </a:br>
            <a:endParaRPr lang="en-GB" sz="3200" dirty="0"/>
          </a:p>
        </p:txBody>
      </p:sp>
      <p:pic>
        <p:nvPicPr>
          <p:cNvPr id="4" name="Picture 3" descr="../Documents/National%20League%20badges%202017-18/ATFC%20badge%20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8" y="4941168"/>
            <a:ext cx="1600200" cy="16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575720" y="5589241"/>
            <a:ext cx="32403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Aldershot Town Football Club</a:t>
            </a:r>
          </a:p>
          <a:p>
            <a:endParaRPr lang="en-GB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www.theshots.co.uk</a:t>
            </a:r>
            <a:endParaRPr lang="en-GB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D0EC133-1736-478B-9098-3870351F18BA}"/>
              </a:ext>
            </a:extLst>
          </p:cNvPr>
          <p:cNvGrpSpPr/>
          <p:nvPr/>
        </p:nvGrpSpPr>
        <p:grpSpPr>
          <a:xfrm>
            <a:off x="0" y="-5390"/>
            <a:ext cx="12192000" cy="6858000"/>
            <a:chOff x="0" y="-5390"/>
            <a:chExt cx="12192000" cy="6858000"/>
          </a:xfrm>
        </p:grpSpPr>
        <p:sp>
          <p:nvSpPr>
            <p:cNvPr id="7" name="Rectangle 1">
              <a:extLst>
                <a:ext uri="{FF2B5EF4-FFF2-40B4-BE49-F238E27FC236}">
                  <a16:creationId xmlns:a16="http://schemas.microsoft.com/office/drawing/2014/main" id="{B0D3E193-AA14-47B5-8E2F-CC31696B1D1B}"/>
                </a:ext>
              </a:extLst>
            </p:cNvPr>
            <p:cNvSpPr/>
            <p:nvPr/>
          </p:nvSpPr>
          <p:spPr>
            <a:xfrm>
              <a:off x="0" y="-5390"/>
              <a:ext cx="12192000" cy="6858000"/>
            </a:xfrm>
            <a:prstGeom prst="rect">
              <a:avLst/>
            </a:prstGeom>
            <a:ln w="76200">
              <a:solidFill>
                <a:srgbClr val="C00000"/>
              </a:solidFill>
              <a:miter/>
            </a:ln>
          </p:spPr>
          <p:txBody>
            <a:bodyPr lIns="45718" tIns="45718" rIns="45718" bIns="45718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" name="Rectangle">
              <a:extLst>
                <a:ext uri="{FF2B5EF4-FFF2-40B4-BE49-F238E27FC236}">
                  <a16:creationId xmlns:a16="http://schemas.microsoft.com/office/drawing/2014/main" id="{6D34FDD2-CC25-458C-AA6C-573FBEAD6DBD}"/>
                </a:ext>
              </a:extLst>
            </p:cNvPr>
            <p:cNvSpPr/>
            <p:nvPr/>
          </p:nvSpPr>
          <p:spPr>
            <a:xfrm>
              <a:off x="9228" y="5390"/>
              <a:ext cx="12173551" cy="1394435"/>
            </a:xfrm>
            <a:prstGeom prst="rect">
              <a:avLst/>
            </a:prstGeom>
            <a:solidFill>
              <a:srgbClr val="C00000"/>
            </a:solidFill>
            <a:ln w="12700" cap="flat">
              <a:noFill/>
              <a:miter lim="400000"/>
            </a:ln>
            <a:effectLst>
              <a:outerShdw blurRad="190500" dist="228600" dir="2700000" rotWithShape="0">
                <a:srgbClr val="000000">
                  <a:alpha val="3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pic>
          <p:nvPicPr>
            <p:cNvPr id="9" name="Picture 2" descr="Picture 2">
              <a:extLst>
                <a:ext uri="{FF2B5EF4-FFF2-40B4-BE49-F238E27FC236}">
                  <a16:creationId xmlns:a16="http://schemas.microsoft.com/office/drawing/2014/main" id="{67C388D9-AA03-4D47-8265-53E348B5F1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-5390"/>
              <a:ext cx="1394400" cy="1394400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545862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Welcome</a:t>
            </a:r>
            <a:br>
              <a:rPr lang="en-GB" sz="3200" dirty="0"/>
            </a:br>
            <a:endParaRPr lang="en-GB" dirty="0"/>
          </a:p>
        </p:txBody>
      </p:sp>
      <p:pic>
        <p:nvPicPr>
          <p:cNvPr id="4" name="Picture 3" descr="../Documents/National%20League%20badges%202017-18/ATFC%20badge%20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8" y="4941168"/>
            <a:ext cx="1600200" cy="16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575720" y="5589241"/>
            <a:ext cx="32403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Aldershot Town Football Club</a:t>
            </a:r>
          </a:p>
          <a:p>
            <a:endParaRPr lang="en-GB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www.theshots.co.uk</a:t>
            </a:r>
            <a:endParaRPr lang="en-GB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F8656A1-2A1F-4B2B-933F-B5D6F8608394}"/>
              </a:ext>
            </a:extLst>
          </p:cNvPr>
          <p:cNvGrpSpPr/>
          <p:nvPr/>
        </p:nvGrpSpPr>
        <p:grpSpPr>
          <a:xfrm>
            <a:off x="0" y="-5390"/>
            <a:ext cx="12192000" cy="6858000"/>
            <a:chOff x="0" y="-5390"/>
            <a:chExt cx="12192000" cy="6858000"/>
          </a:xfrm>
        </p:grpSpPr>
        <p:sp>
          <p:nvSpPr>
            <p:cNvPr id="7" name="Rectangle 1">
              <a:extLst>
                <a:ext uri="{FF2B5EF4-FFF2-40B4-BE49-F238E27FC236}">
                  <a16:creationId xmlns:a16="http://schemas.microsoft.com/office/drawing/2014/main" id="{CED991B5-0242-4FA0-96E5-2979395B40AB}"/>
                </a:ext>
              </a:extLst>
            </p:cNvPr>
            <p:cNvSpPr/>
            <p:nvPr/>
          </p:nvSpPr>
          <p:spPr>
            <a:xfrm>
              <a:off x="0" y="-5390"/>
              <a:ext cx="12192000" cy="6858000"/>
            </a:xfrm>
            <a:prstGeom prst="rect">
              <a:avLst/>
            </a:prstGeom>
            <a:ln w="76200">
              <a:solidFill>
                <a:srgbClr val="C00000"/>
              </a:solidFill>
              <a:miter/>
            </a:ln>
          </p:spPr>
          <p:txBody>
            <a:bodyPr lIns="45718" tIns="45718" rIns="45718" bIns="45718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" name="Rectangle">
              <a:extLst>
                <a:ext uri="{FF2B5EF4-FFF2-40B4-BE49-F238E27FC236}">
                  <a16:creationId xmlns:a16="http://schemas.microsoft.com/office/drawing/2014/main" id="{A1BFB2F1-F65E-4F76-85F3-5014E157E240}"/>
                </a:ext>
              </a:extLst>
            </p:cNvPr>
            <p:cNvSpPr/>
            <p:nvPr/>
          </p:nvSpPr>
          <p:spPr>
            <a:xfrm>
              <a:off x="9228" y="5390"/>
              <a:ext cx="12173551" cy="1394435"/>
            </a:xfrm>
            <a:prstGeom prst="rect">
              <a:avLst/>
            </a:prstGeom>
            <a:solidFill>
              <a:srgbClr val="C00000"/>
            </a:solidFill>
            <a:ln w="12700" cap="flat">
              <a:noFill/>
              <a:miter lim="400000"/>
            </a:ln>
            <a:effectLst>
              <a:outerShdw blurRad="190500" dist="228600" dir="2700000" rotWithShape="0">
                <a:srgbClr val="000000">
                  <a:alpha val="3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pic>
          <p:nvPicPr>
            <p:cNvPr id="9" name="Picture 2" descr="Picture 2">
              <a:extLst>
                <a:ext uri="{FF2B5EF4-FFF2-40B4-BE49-F238E27FC236}">
                  <a16:creationId xmlns:a16="http://schemas.microsoft.com/office/drawing/2014/main" id="{761EF20E-48D7-458B-90B8-4BEDDFB1F1C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-5390"/>
              <a:ext cx="1394400" cy="1394400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3516662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Pandemic</a:t>
            </a:r>
            <a:br>
              <a:rPr lang="en-GB" dirty="0"/>
            </a:br>
            <a:r>
              <a:rPr lang="en-GB" dirty="0"/>
              <a:t>last Fans Forum 5</a:t>
            </a:r>
            <a:r>
              <a:rPr lang="en-GB" baseline="30000" dirty="0"/>
              <a:t>th</a:t>
            </a:r>
            <a:r>
              <a:rPr lang="en-GB" dirty="0"/>
              <a:t> September 2019</a:t>
            </a:r>
          </a:p>
        </p:txBody>
      </p:sp>
      <p:pic>
        <p:nvPicPr>
          <p:cNvPr id="4" name="Picture 3" descr="../Documents/National%20League%20badges%202017-18/ATFC%20badge%20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8" y="4941168"/>
            <a:ext cx="1600200" cy="16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575720" y="5589241"/>
            <a:ext cx="32403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Aldershot Town Football Club</a:t>
            </a:r>
          </a:p>
          <a:p>
            <a:endParaRPr lang="en-GB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www.theshots.co.uk</a:t>
            </a:r>
            <a:endParaRPr lang="en-GB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C7E85D5-2564-4240-AD96-CE6620DB7FF7}"/>
              </a:ext>
            </a:extLst>
          </p:cNvPr>
          <p:cNvGrpSpPr/>
          <p:nvPr/>
        </p:nvGrpSpPr>
        <p:grpSpPr>
          <a:xfrm>
            <a:off x="0" y="-5390"/>
            <a:ext cx="12192000" cy="6858000"/>
            <a:chOff x="0" y="-5390"/>
            <a:chExt cx="12192000" cy="6858000"/>
          </a:xfrm>
        </p:grpSpPr>
        <p:sp>
          <p:nvSpPr>
            <p:cNvPr id="7" name="Rectangle 1">
              <a:extLst>
                <a:ext uri="{FF2B5EF4-FFF2-40B4-BE49-F238E27FC236}">
                  <a16:creationId xmlns:a16="http://schemas.microsoft.com/office/drawing/2014/main" id="{BB5F0ED8-1E88-4912-AC77-FFDFF22B015E}"/>
                </a:ext>
              </a:extLst>
            </p:cNvPr>
            <p:cNvSpPr/>
            <p:nvPr/>
          </p:nvSpPr>
          <p:spPr>
            <a:xfrm>
              <a:off x="0" y="-5390"/>
              <a:ext cx="12192000" cy="6858000"/>
            </a:xfrm>
            <a:prstGeom prst="rect">
              <a:avLst/>
            </a:prstGeom>
            <a:ln w="76200">
              <a:solidFill>
                <a:srgbClr val="C00000"/>
              </a:solidFill>
              <a:miter/>
            </a:ln>
          </p:spPr>
          <p:txBody>
            <a:bodyPr lIns="45718" tIns="45718" rIns="45718" bIns="45718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" name="Rectangle">
              <a:extLst>
                <a:ext uri="{FF2B5EF4-FFF2-40B4-BE49-F238E27FC236}">
                  <a16:creationId xmlns:a16="http://schemas.microsoft.com/office/drawing/2014/main" id="{1FFE8BED-0645-4532-B1E0-88D03A0C9CD0}"/>
                </a:ext>
              </a:extLst>
            </p:cNvPr>
            <p:cNvSpPr/>
            <p:nvPr/>
          </p:nvSpPr>
          <p:spPr>
            <a:xfrm>
              <a:off x="9228" y="5390"/>
              <a:ext cx="12173551" cy="1394435"/>
            </a:xfrm>
            <a:prstGeom prst="rect">
              <a:avLst/>
            </a:prstGeom>
            <a:solidFill>
              <a:srgbClr val="C00000"/>
            </a:solidFill>
            <a:ln w="12700" cap="flat">
              <a:noFill/>
              <a:miter lim="400000"/>
            </a:ln>
            <a:effectLst>
              <a:outerShdw blurRad="190500" dist="228600" dir="2700000" rotWithShape="0">
                <a:srgbClr val="000000">
                  <a:alpha val="3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pic>
          <p:nvPicPr>
            <p:cNvPr id="9" name="Picture 2" descr="Picture 2">
              <a:extLst>
                <a:ext uri="{FF2B5EF4-FFF2-40B4-BE49-F238E27FC236}">
                  <a16:creationId xmlns:a16="http://schemas.microsoft.com/office/drawing/2014/main" id="{7098BB87-C2CB-44B1-860B-36521B75E2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-5390"/>
              <a:ext cx="1394400" cy="1394400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1387138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6633"/>
            <a:ext cx="7772400" cy="3283818"/>
          </a:xfrm>
        </p:spPr>
        <p:txBody>
          <a:bodyPr>
            <a:normAutofit/>
          </a:bodyPr>
          <a:lstStyle/>
          <a:p>
            <a:br>
              <a:rPr lang="en-GB" sz="3200" dirty="0"/>
            </a:br>
            <a:endParaRPr lang="en-GB" sz="3200" dirty="0"/>
          </a:p>
        </p:txBody>
      </p:sp>
      <p:pic>
        <p:nvPicPr>
          <p:cNvPr id="4" name="Picture 3" descr="../Documents/National%20League%20badges%202017-18/ATFC%20badge%202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8" y="4941168"/>
            <a:ext cx="1600200" cy="16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575720" y="5589241"/>
            <a:ext cx="32403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Aldershot Town Football Club</a:t>
            </a:r>
          </a:p>
          <a:p>
            <a:endParaRPr lang="en-GB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www.theshots.co.uk</a:t>
            </a:r>
            <a:endParaRPr lang="en-GB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DF4108-DD49-4D5F-B3C5-D97C85771B6A}"/>
              </a:ext>
            </a:extLst>
          </p:cNvPr>
          <p:cNvSpPr txBox="1"/>
          <p:nvPr/>
        </p:nvSpPr>
        <p:spPr>
          <a:xfrm>
            <a:off x="3287688" y="1772816"/>
            <a:ext cx="66247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 Years Business Plan</a:t>
            </a:r>
          </a:p>
          <a:p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To be sustainable</a:t>
            </a:r>
          </a:p>
          <a:p>
            <a:pPr marL="342900" indent="-342900">
              <a:buAutoNum type="arabicPeriod"/>
            </a:pPr>
            <a:r>
              <a:rPr lang="en-GB" dirty="0"/>
              <a:t>To delivery the Development</a:t>
            </a:r>
          </a:p>
          <a:p>
            <a:pPr marL="342900" indent="-342900">
              <a:buAutoNum type="arabicPeriod"/>
            </a:pPr>
            <a:r>
              <a:rPr lang="en-GB" dirty="0"/>
              <a:t>Football League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3FB56C2-5007-4F85-8D90-F30A00A634B2}"/>
              </a:ext>
            </a:extLst>
          </p:cNvPr>
          <p:cNvGrpSpPr/>
          <p:nvPr/>
        </p:nvGrpSpPr>
        <p:grpSpPr>
          <a:xfrm>
            <a:off x="0" y="-5390"/>
            <a:ext cx="12192000" cy="6858000"/>
            <a:chOff x="0" y="-5390"/>
            <a:chExt cx="12192000" cy="6858000"/>
          </a:xfrm>
        </p:grpSpPr>
        <p:sp>
          <p:nvSpPr>
            <p:cNvPr id="7" name="Rectangle 1">
              <a:extLst>
                <a:ext uri="{FF2B5EF4-FFF2-40B4-BE49-F238E27FC236}">
                  <a16:creationId xmlns:a16="http://schemas.microsoft.com/office/drawing/2014/main" id="{6691569F-CEF5-49D9-83A3-9D7C0FB70989}"/>
                </a:ext>
              </a:extLst>
            </p:cNvPr>
            <p:cNvSpPr/>
            <p:nvPr/>
          </p:nvSpPr>
          <p:spPr>
            <a:xfrm>
              <a:off x="0" y="-5390"/>
              <a:ext cx="12192000" cy="6858000"/>
            </a:xfrm>
            <a:prstGeom prst="rect">
              <a:avLst/>
            </a:prstGeom>
            <a:ln w="76200">
              <a:solidFill>
                <a:srgbClr val="C00000"/>
              </a:solidFill>
              <a:miter/>
            </a:ln>
          </p:spPr>
          <p:txBody>
            <a:bodyPr lIns="45718" tIns="45718" rIns="45718" bIns="45718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" name="Rectangle">
              <a:extLst>
                <a:ext uri="{FF2B5EF4-FFF2-40B4-BE49-F238E27FC236}">
                  <a16:creationId xmlns:a16="http://schemas.microsoft.com/office/drawing/2014/main" id="{9E3C94BD-C447-443A-8115-F067F96EAF6D}"/>
                </a:ext>
              </a:extLst>
            </p:cNvPr>
            <p:cNvSpPr/>
            <p:nvPr/>
          </p:nvSpPr>
          <p:spPr>
            <a:xfrm>
              <a:off x="9228" y="5390"/>
              <a:ext cx="12173551" cy="1394435"/>
            </a:xfrm>
            <a:prstGeom prst="rect">
              <a:avLst/>
            </a:prstGeom>
            <a:solidFill>
              <a:srgbClr val="C00000"/>
            </a:solidFill>
            <a:ln w="12700" cap="flat">
              <a:noFill/>
              <a:miter lim="400000"/>
            </a:ln>
            <a:effectLst>
              <a:outerShdw blurRad="190500" dist="228600" dir="2700000" rotWithShape="0">
                <a:srgbClr val="000000">
                  <a:alpha val="3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pic>
          <p:nvPicPr>
            <p:cNvPr id="9" name="Picture 2" descr="Picture 2">
              <a:extLst>
                <a:ext uri="{FF2B5EF4-FFF2-40B4-BE49-F238E27FC236}">
                  <a16:creationId xmlns:a16="http://schemas.microsoft.com/office/drawing/2014/main" id="{01734FF7-D740-4396-A78C-346090BC9FB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-5390"/>
              <a:ext cx="1394400" cy="1394400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3323049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435484"/>
            <a:ext cx="10363200" cy="1470025"/>
          </a:xfrm>
        </p:spPr>
        <p:txBody>
          <a:bodyPr>
            <a:normAutofit fontScale="90000"/>
          </a:bodyPr>
          <a:lstStyle/>
          <a:p>
            <a:r>
              <a:rPr lang="en-GB" dirty="0"/>
              <a:t>Sustainable</a:t>
            </a:r>
            <a:br>
              <a:rPr lang="en-GB" dirty="0"/>
            </a:br>
            <a:r>
              <a:rPr lang="en-GB" dirty="0"/>
              <a:t>2018-19 Loss of £360K</a:t>
            </a:r>
            <a:br>
              <a:rPr lang="en-GB" dirty="0"/>
            </a:br>
            <a:r>
              <a:rPr lang="en-GB" dirty="0"/>
              <a:t>2019-21 Loss of £150K</a:t>
            </a:r>
            <a:br>
              <a:rPr lang="en-GB" dirty="0"/>
            </a:br>
            <a:r>
              <a:rPr lang="en-GB" dirty="0"/>
              <a:t>2012-21 Projected loss of £50K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pic>
        <p:nvPicPr>
          <p:cNvPr id="4" name="Picture 3" descr="../Documents/National%20League%20badges%202017-18/ATFC%20badge%20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8" y="4941168"/>
            <a:ext cx="1600200" cy="16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575720" y="5589241"/>
            <a:ext cx="32403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Aldershot Town Football Club</a:t>
            </a:r>
          </a:p>
          <a:p>
            <a:endParaRPr lang="en-GB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www.theshots.co.uk</a:t>
            </a:r>
            <a:endParaRPr lang="en-GB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166B547-0886-497A-B7D6-53CD4CDF0D88}"/>
              </a:ext>
            </a:extLst>
          </p:cNvPr>
          <p:cNvGrpSpPr/>
          <p:nvPr/>
        </p:nvGrpSpPr>
        <p:grpSpPr>
          <a:xfrm>
            <a:off x="0" y="-5390"/>
            <a:ext cx="12192000" cy="6858000"/>
            <a:chOff x="0" y="-5390"/>
            <a:chExt cx="12192000" cy="6858000"/>
          </a:xfrm>
        </p:grpSpPr>
        <p:sp>
          <p:nvSpPr>
            <p:cNvPr id="7" name="Rectangle 1">
              <a:extLst>
                <a:ext uri="{FF2B5EF4-FFF2-40B4-BE49-F238E27FC236}">
                  <a16:creationId xmlns:a16="http://schemas.microsoft.com/office/drawing/2014/main" id="{56EC4C62-87FA-41CF-B843-B902F32669F5}"/>
                </a:ext>
              </a:extLst>
            </p:cNvPr>
            <p:cNvSpPr/>
            <p:nvPr/>
          </p:nvSpPr>
          <p:spPr>
            <a:xfrm>
              <a:off x="0" y="-5390"/>
              <a:ext cx="12192000" cy="6858000"/>
            </a:xfrm>
            <a:prstGeom prst="rect">
              <a:avLst/>
            </a:prstGeom>
            <a:ln w="76200">
              <a:solidFill>
                <a:srgbClr val="C00000"/>
              </a:solidFill>
              <a:miter/>
            </a:ln>
          </p:spPr>
          <p:txBody>
            <a:bodyPr lIns="45718" tIns="45718" rIns="45718" bIns="45718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" name="Rectangle">
              <a:extLst>
                <a:ext uri="{FF2B5EF4-FFF2-40B4-BE49-F238E27FC236}">
                  <a16:creationId xmlns:a16="http://schemas.microsoft.com/office/drawing/2014/main" id="{24728A43-7B74-463C-AA0B-F47C66A77567}"/>
                </a:ext>
              </a:extLst>
            </p:cNvPr>
            <p:cNvSpPr/>
            <p:nvPr/>
          </p:nvSpPr>
          <p:spPr>
            <a:xfrm>
              <a:off x="9228" y="5390"/>
              <a:ext cx="12173551" cy="1394435"/>
            </a:xfrm>
            <a:prstGeom prst="rect">
              <a:avLst/>
            </a:prstGeom>
            <a:solidFill>
              <a:srgbClr val="C00000"/>
            </a:solidFill>
            <a:ln w="12700" cap="flat">
              <a:noFill/>
              <a:miter lim="400000"/>
            </a:ln>
            <a:effectLst>
              <a:outerShdw blurRad="190500" dist="228600" dir="2700000" rotWithShape="0">
                <a:srgbClr val="000000">
                  <a:alpha val="3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pic>
          <p:nvPicPr>
            <p:cNvPr id="9" name="Picture 2" descr="Picture 2">
              <a:extLst>
                <a:ext uri="{FF2B5EF4-FFF2-40B4-BE49-F238E27FC236}">
                  <a16:creationId xmlns:a16="http://schemas.microsoft.com/office/drawing/2014/main" id="{E7633E1D-CE55-40AF-B8A4-68EA7A72C68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-5390"/>
              <a:ext cx="1394400" cy="1394400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528118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2019-20 Chelsea moved back to their purpose built ground a loss of Approx. £100K revenue</a:t>
            </a:r>
            <a:br>
              <a:rPr lang="en-GB" sz="3200" dirty="0"/>
            </a:br>
            <a:endParaRPr lang="en-GB" dirty="0"/>
          </a:p>
        </p:txBody>
      </p:sp>
      <p:pic>
        <p:nvPicPr>
          <p:cNvPr id="4" name="Picture 3" descr="../Documents/National%20League%20badges%202017-18/ATFC%20badge%20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8" y="4941168"/>
            <a:ext cx="1600200" cy="16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575720" y="5589241"/>
            <a:ext cx="32403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Aldershot Town Football Club</a:t>
            </a:r>
          </a:p>
          <a:p>
            <a:endParaRPr lang="en-GB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www.theshots.co.uk</a:t>
            </a:r>
            <a:endParaRPr lang="en-GB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93A633E-CB6C-4F97-9955-751E1014164C}"/>
              </a:ext>
            </a:extLst>
          </p:cNvPr>
          <p:cNvGrpSpPr/>
          <p:nvPr/>
        </p:nvGrpSpPr>
        <p:grpSpPr>
          <a:xfrm>
            <a:off x="0" y="-5390"/>
            <a:ext cx="12192000" cy="6858000"/>
            <a:chOff x="0" y="-5390"/>
            <a:chExt cx="12192000" cy="6858000"/>
          </a:xfrm>
        </p:grpSpPr>
        <p:sp>
          <p:nvSpPr>
            <p:cNvPr id="7" name="Rectangle 1">
              <a:extLst>
                <a:ext uri="{FF2B5EF4-FFF2-40B4-BE49-F238E27FC236}">
                  <a16:creationId xmlns:a16="http://schemas.microsoft.com/office/drawing/2014/main" id="{84E3BA2D-4700-47E6-BC31-F45E33385938}"/>
                </a:ext>
              </a:extLst>
            </p:cNvPr>
            <p:cNvSpPr/>
            <p:nvPr/>
          </p:nvSpPr>
          <p:spPr>
            <a:xfrm>
              <a:off x="0" y="-5390"/>
              <a:ext cx="12192000" cy="6858000"/>
            </a:xfrm>
            <a:prstGeom prst="rect">
              <a:avLst/>
            </a:prstGeom>
            <a:ln w="76200">
              <a:solidFill>
                <a:srgbClr val="C00000"/>
              </a:solidFill>
              <a:miter/>
            </a:ln>
          </p:spPr>
          <p:txBody>
            <a:bodyPr lIns="45718" tIns="45718" rIns="45718" bIns="45718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" name="Rectangle">
              <a:extLst>
                <a:ext uri="{FF2B5EF4-FFF2-40B4-BE49-F238E27FC236}">
                  <a16:creationId xmlns:a16="http://schemas.microsoft.com/office/drawing/2014/main" id="{0570FEA9-8FE5-43C1-81D7-43D68CAFC2B6}"/>
                </a:ext>
              </a:extLst>
            </p:cNvPr>
            <p:cNvSpPr/>
            <p:nvPr/>
          </p:nvSpPr>
          <p:spPr>
            <a:xfrm>
              <a:off x="9228" y="5390"/>
              <a:ext cx="12173551" cy="1394435"/>
            </a:xfrm>
            <a:prstGeom prst="rect">
              <a:avLst/>
            </a:prstGeom>
            <a:solidFill>
              <a:srgbClr val="C00000"/>
            </a:solidFill>
            <a:ln w="12700" cap="flat">
              <a:noFill/>
              <a:miter lim="400000"/>
            </a:ln>
            <a:effectLst>
              <a:outerShdw blurRad="190500" dist="228600" dir="2700000" rotWithShape="0">
                <a:srgbClr val="000000">
                  <a:alpha val="3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pic>
          <p:nvPicPr>
            <p:cNvPr id="9" name="Picture 2" descr="Picture 2">
              <a:extLst>
                <a:ext uri="{FF2B5EF4-FFF2-40B4-BE49-F238E27FC236}">
                  <a16:creationId xmlns:a16="http://schemas.microsoft.com/office/drawing/2014/main" id="{3621BF91-A452-40F0-B023-94B43FC5A59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-5390"/>
              <a:ext cx="1394400" cy="1394400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1107609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88597"/>
            <a:ext cx="10363200" cy="1470025"/>
          </a:xfrm>
        </p:spPr>
        <p:txBody>
          <a:bodyPr>
            <a:normAutofit fontScale="90000"/>
          </a:bodyPr>
          <a:lstStyle/>
          <a:p>
            <a:r>
              <a:rPr lang="en-GB" dirty="0"/>
              <a:t>2020-21 Pandemic</a:t>
            </a:r>
            <a:br>
              <a:rPr lang="en-GB" dirty="0"/>
            </a:br>
            <a:r>
              <a:rPr lang="en-GB" dirty="0"/>
              <a:t>Deferred Inland Revenue Payments</a:t>
            </a:r>
            <a:br>
              <a:rPr lang="en-GB" dirty="0"/>
            </a:br>
            <a:r>
              <a:rPr lang="en-GB" dirty="0"/>
              <a:t>cancelled our Overdraft Facility with Bank  and replaced with Bounce Bank loan  (paying Back £10K per annum)</a:t>
            </a:r>
            <a:br>
              <a:rPr lang="en-GB" dirty="0"/>
            </a:br>
            <a:br>
              <a:rPr lang="en-GB" sz="3200" dirty="0"/>
            </a:br>
            <a:endParaRPr lang="en-GB" dirty="0"/>
          </a:p>
        </p:txBody>
      </p:sp>
      <p:pic>
        <p:nvPicPr>
          <p:cNvPr id="4" name="Picture 3" descr="../Documents/National%20League%20badges%202017-18/ATFC%20badge%20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8" y="4941168"/>
            <a:ext cx="1600200" cy="16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575720" y="5589241"/>
            <a:ext cx="32403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Aldershot Town Football Club</a:t>
            </a:r>
          </a:p>
          <a:p>
            <a:endParaRPr lang="en-GB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www.theshots.co.uk</a:t>
            </a:r>
            <a:endParaRPr lang="en-GB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A0ACD6F-B15A-4ADD-AE23-CD9E69F6FA93}"/>
              </a:ext>
            </a:extLst>
          </p:cNvPr>
          <p:cNvGrpSpPr/>
          <p:nvPr/>
        </p:nvGrpSpPr>
        <p:grpSpPr>
          <a:xfrm>
            <a:off x="0" y="-5390"/>
            <a:ext cx="12192000" cy="6858000"/>
            <a:chOff x="0" y="-5390"/>
            <a:chExt cx="12192000" cy="6858000"/>
          </a:xfrm>
        </p:grpSpPr>
        <p:sp>
          <p:nvSpPr>
            <p:cNvPr id="7" name="Rectangle 1">
              <a:extLst>
                <a:ext uri="{FF2B5EF4-FFF2-40B4-BE49-F238E27FC236}">
                  <a16:creationId xmlns:a16="http://schemas.microsoft.com/office/drawing/2014/main" id="{C58F330B-558F-42E3-B6FC-94706C2CC1A9}"/>
                </a:ext>
              </a:extLst>
            </p:cNvPr>
            <p:cNvSpPr/>
            <p:nvPr/>
          </p:nvSpPr>
          <p:spPr>
            <a:xfrm>
              <a:off x="0" y="-5390"/>
              <a:ext cx="12192000" cy="6858000"/>
            </a:xfrm>
            <a:prstGeom prst="rect">
              <a:avLst/>
            </a:prstGeom>
            <a:ln w="76200">
              <a:solidFill>
                <a:srgbClr val="C00000"/>
              </a:solidFill>
              <a:miter/>
            </a:ln>
          </p:spPr>
          <p:txBody>
            <a:bodyPr lIns="45718" tIns="45718" rIns="45718" bIns="45718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" name="Rectangle">
              <a:extLst>
                <a:ext uri="{FF2B5EF4-FFF2-40B4-BE49-F238E27FC236}">
                  <a16:creationId xmlns:a16="http://schemas.microsoft.com/office/drawing/2014/main" id="{BE527D65-B72B-44BC-8725-403D0685E180}"/>
                </a:ext>
              </a:extLst>
            </p:cNvPr>
            <p:cNvSpPr/>
            <p:nvPr/>
          </p:nvSpPr>
          <p:spPr>
            <a:xfrm>
              <a:off x="9228" y="5390"/>
              <a:ext cx="12173551" cy="1394435"/>
            </a:xfrm>
            <a:prstGeom prst="rect">
              <a:avLst/>
            </a:prstGeom>
            <a:solidFill>
              <a:srgbClr val="C00000"/>
            </a:solidFill>
            <a:ln w="12700" cap="flat">
              <a:noFill/>
              <a:miter lim="400000"/>
            </a:ln>
            <a:effectLst>
              <a:outerShdw blurRad="190500" dist="228600" dir="2700000" rotWithShape="0">
                <a:srgbClr val="000000">
                  <a:alpha val="3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pic>
          <p:nvPicPr>
            <p:cNvPr id="9" name="Picture 2" descr="Picture 2">
              <a:extLst>
                <a:ext uri="{FF2B5EF4-FFF2-40B4-BE49-F238E27FC236}">
                  <a16:creationId xmlns:a16="http://schemas.microsoft.com/office/drawing/2014/main" id="{BFFB109A-CCF5-4767-9B5C-848AD6FF605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-5390"/>
              <a:ext cx="1394400" cy="1394400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2593765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We have taken a Winter Survival Loan which is in a reserve account to be used for  our planning Application </a:t>
            </a:r>
            <a:br>
              <a:rPr lang="en-GB" sz="3200" dirty="0"/>
            </a:br>
            <a:endParaRPr lang="en-GB" dirty="0"/>
          </a:p>
        </p:txBody>
      </p:sp>
      <p:pic>
        <p:nvPicPr>
          <p:cNvPr id="4" name="Picture 3" descr="../Documents/National%20League%20badges%202017-18/ATFC%20badge%20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8" y="4941168"/>
            <a:ext cx="1600200" cy="16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575720" y="5589241"/>
            <a:ext cx="32403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Aldershot Town Football Club</a:t>
            </a:r>
          </a:p>
          <a:p>
            <a:endParaRPr lang="en-GB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www.theshots.co.uk</a:t>
            </a:r>
            <a:endParaRPr lang="en-GB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E1A862C-8018-4EA7-809C-072B7732550C}"/>
              </a:ext>
            </a:extLst>
          </p:cNvPr>
          <p:cNvGrpSpPr/>
          <p:nvPr/>
        </p:nvGrpSpPr>
        <p:grpSpPr>
          <a:xfrm>
            <a:off x="0" y="-5390"/>
            <a:ext cx="12192000" cy="6858000"/>
            <a:chOff x="0" y="-5390"/>
            <a:chExt cx="12192000" cy="6858000"/>
          </a:xfrm>
        </p:grpSpPr>
        <p:sp>
          <p:nvSpPr>
            <p:cNvPr id="7" name="Rectangle 1">
              <a:extLst>
                <a:ext uri="{FF2B5EF4-FFF2-40B4-BE49-F238E27FC236}">
                  <a16:creationId xmlns:a16="http://schemas.microsoft.com/office/drawing/2014/main" id="{0FCC80B0-1C65-4834-BFE0-C1AB1179882E}"/>
                </a:ext>
              </a:extLst>
            </p:cNvPr>
            <p:cNvSpPr/>
            <p:nvPr/>
          </p:nvSpPr>
          <p:spPr>
            <a:xfrm>
              <a:off x="0" y="-5390"/>
              <a:ext cx="12192000" cy="6858000"/>
            </a:xfrm>
            <a:prstGeom prst="rect">
              <a:avLst/>
            </a:prstGeom>
            <a:ln w="76200">
              <a:solidFill>
                <a:srgbClr val="C00000"/>
              </a:solidFill>
              <a:miter/>
            </a:ln>
          </p:spPr>
          <p:txBody>
            <a:bodyPr lIns="45718" tIns="45718" rIns="45718" bIns="45718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" name="Rectangle">
              <a:extLst>
                <a:ext uri="{FF2B5EF4-FFF2-40B4-BE49-F238E27FC236}">
                  <a16:creationId xmlns:a16="http://schemas.microsoft.com/office/drawing/2014/main" id="{B6644C0C-0E66-4937-A2E8-BD3A46959C94}"/>
                </a:ext>
              </a:extLst>
            </p:cNvPr>
            <p:cNvSpPr/>
            <p:nvPr/>
          </p:nvSpPr>
          <p:spPr>
            <a:xfrm>
              <a:off x="9228" y="5390"/>
              <a:ext cx="12173551" cy="1394435"/>
            </a:xfrm>
            <a:prstGeom prst="rect">
              <a:avLst/>
            </a:prstGeom>
            <a:solidFill>
              <a:srgbClr val="C00000"/>
            </a:solidFill>
            <a:ln w="12700" cap="flat">
              <a:noFill/>
              <a:miter lim="400000"/>
            </a:ln>
            <a:effectLst>
              <a:outerShdw blurRad="190500" dist="228600" dir="2700000" rotWithShape="0">
                <a:srgbClr val="000000">
                  <a:alpha val="3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pic>
          <p:nvPicPr>
            <p:cNvPr id="9" name="Picture 2" descr="Picture 2">
              <a:extLst>
                <a:ext uri="{FF2B5EF4-FFF2-40B4-BE49-F238E27FC236}">
                  <a16:creationId xmlns:a16="http://schemas.microsoft.com/office/drawing/2014/main" id="{90747999-C324-41DD-A821-B783ACB168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-5390"/>
              <a:ext cx="1394400" cy="1394400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3247613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1090</Words>
  <Application>Microsoft Office PowerPoint</Application>
  <PresentationFormat>Widescreen</PresentationFormat>
  <Paragraphs>166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Calibri Light</vt:lpstr>
      <vt:lpstr>Century Gothic</vt:lpstr>
      <vt:lpstr>Times New Roman</vt:lpstr>
      <vt:lpstr>Wingdings</vt:lpstr>
      <vt:lpstr>Office Theme</vt:lpstr>
      <vt:lpstr>Aldershot Football Fans Forum 16th  September 2021 </vt:lpstr>
      <vt:lpstr>Agenda Welcome Update from the club  Academy Shots Foundation   Q&amp;A Break On-Pitch    </vt:lpstr>
      <vt:lpstr>Welcome </vt:lpstr>
      <vt:lpstr>Pandemic last Fans Forum 5th September 2019</vt:lpstr>
      <vt:lpstr> </vt:lpstr>
      <vt:lpstr>Sustainable 2018-19 Loss of £360K 2019-21 Loss of £150K 2012-21 Projected loss of £50K  </vt:lpstr>
      <vt:lpstr>2019-20 Chelsea moved back to their purpose built ground a loss of Approx. £100K revenue </vt:lpstr>
      <vt:lpstr>2020-21 Pandemic Deferred Inland Revenue Payments cancelled our Overdraft Facility with Bank  and replaced with Bounce Bank loan  (paying Back £10K per annum)  </vt:lpstr>
      <vt:lpstr>We have taken a Winter Survival Loan which is in a reserve account to be used for  our planning Application  </vt:lpstr>
      <vt:lpstr>We have paid all our deferred Payments  HMRC </vt:lpstr>
      <vt:lpstr>Development Lease (RBC) Residential Access Bourley Road stadium Development  Gordons School     </vt:lpstr>
      <vt:lpstr>Academy Waleed Khan Director </vt:lpstr>
      <vt:lpstr>PowerPoint Presentation</vt:lpstr>
      <vt:lpstr>PowerPoint Presentation</vt:lpstr>
      <vt:lpstr>PowerPoint Presentation</vt:lpstr>
      <vt:lpstr>Shots Foundation Adam Maltby </vt:lpstr>
      <vt:lpstr>Core Activities &amp; Plans for 2021/22 </vt:lpstr>
      <vt:lpstr>PowerPoint Presentation</vt:lpstr>
      <vt:lpstr>PowerPoint Presentation</vt:lpstr>
      <vt:lpstr>Mark Butler Commercial Sept 21</vt:lpstr>
      <vt:lpstr>Figures Current v Target 71% of turnover 81% of Profit after 3 months</vt:lpstr>
      <vt:lpstr>Successes</vt:lpstr>
      <vt:lpstr>Areas to help</vt:lpstr>
      <vt:lpstr>In with a shot</vt:lpstr>
      <vt:lpstr>April</vt:lpstr>
      <vt:lpstr>Q &amp; A </vt:lpstr>
      <vt:lpstr>Break Followed by Football Manager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Workshop</dc:creator>
  <cp:lastModifiedBy>Shahid Azeem</cp:lastModifiedBy>
  <cp:revision>21</cp:revision>
  <cp:lastPrinted>2019-09-04T16:58:12Z</cp:lastPrinted>
  <dcterms:created xsi:type="dcterms:W3CDTF">2019-09-04T13:02:01Z</dcterms:created>
  <dcterms:modified xsi:type="dcterms:W3CDTF">2021-09-16T16:07:10Z</dcterms:modified>
</cp:coreProperties>
</file>